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71" r:id="rId6"/>
    <p:sldId id="272" r:id="rId7"/>
    <p:sldId id="273" r:id="rId8"/>
    <p:sldId id="274" r:id="rId9"/>
    <p:sldId id="261" r:id="rId10"/>
    <p:sldId id="262" r:id="rId11"/>
    <p:sldId id="263" r:id="rId12"/>
    <p:sldId id="264" r:id="rId13"/>
    <p:sldId id="265" r:id="rId14"/>
    <p:sldId id="266" r:id="rId15"/>
    <p:sldId id="267" r:id="rId16"/>
    <p:sldId id="276" r:id="rId17"/>
    <p:sldId id="27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554"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8AD3E-D148-41E7-A6B2-A18209DBB5CC}" type="datetimeFigureOut">
              <a:rPr lang="en-US" smtClean="0"/>
              <a:t>6/28/2018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79861-4A81-4C02-A045-51F884985832}" type="slidenum">
              <a:rPr lang="en-US" smtClean="0"/>
              <a:t>‹#›</a:t>
            </a:fld>
            <a:endParaRPr lang="en-US"/>
          </a:p>
        </p:txBody>
      </p:sp>
    </p:spTree>
    <p:extLst>
      <p:ext uri="{BB962C8B-B14F-4D97-AF65-F5344CB8AC3E}">
        <p14:creationId xmlns:p14="http://schemas.microsoft.com/office/powerpoint/2010/main" val="235021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79861-4A81-4C02-A045-51F884985832}" type="slidenum">
              <a:rPr lang="en-US" smtClean="0"/>
              <a:t>1</a:t>
            </a:fld>
            <a:endParaRPr lang="en-US"/>
          </a:p>
        </p:txBody>
      </p:sp>
    </p:spTree>
    <p:extLst>
      <p:ext uri="{BB962C8B-B14F-4D97-AF65-F5344CB8AC3E}">
        <p14:creationId xmlns:p14="http://schemas.microsoft.com/office/powerpoint/2010/main" val="308469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9070-DAF7-4930-92D0-0D8FAF5E9A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13F365-A32B-491B-8C1B-B7AEEC4822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21561D-DCE5-4E21-86C1-DA88C18DCEFC}"/>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7B2AA500-AA82-454F-B1CD-4379B343B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F81DF-E2EB-4362-8558-51765B3A9553}"/>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466215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8C341-5243-46F5-B106-46A9909F32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3B8D4E-F485-46DE-A423-5066615145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13B37-F66C-4E02-9D31-2D8DEBA3CA7C}"/>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F9824C1A-6450-40F1-9515-D3A750328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472AE-C5FA-41E0-B976-4A67606B3305}"/>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318652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CB84F3-E0F2-4BD7-9103-2C932D7593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3CE428-9C13-4093-BF45-6FB1241C6B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BF5F5-C179-49E4-B229-9189FB4DFB1B}"/>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1C68ED54-CF02-4090-8317-BB6CE0803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24796-43FC-4313-B0C0-49317E5774F7}"/>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337160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659CE-EC11-4FBD-AAE9-ED7435325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B373B7-6CEF-44AB-8B32-D828069419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FF3FEF-6771-42D4-B14C-4949105ED83E}"/>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B83CD45F-CBAD-44E5-803A-6ABD7BA933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F3086-305D-4C0D-BB84-0235FA882E29}"/>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57704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7F7B-42F1-42CA-AF3F-1E85B401F5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B522B4-4ED0-4CDA-AE63-B62AE4BAA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4A1E29-1086-4E04-86B2-80EFABF06A9D}"/>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FF194CE8-29E7-44D5-9737-ECB483128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3A0E0-CE74-4BC0-AB0A-5EB5AAD4174A}"/>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334773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6D8D-336C-4665-AE90-061D5895BD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CCB87B-05CF-41A0-8E7B-948ADBCC26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B03F03-E867-4ED4-8120-F96DA552A3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A85AFE-A147-4F37-9F57-A923F6D2247A}"/>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6" name="Footer Placeholder 5">
            <a:extLst>
              <a:ext uri="{FF2B5EF4-FFF2-40B4-BE49-F238E27FC236}">
                <a16:creationId xmlns:a16="http://schemas.microsoft.com/office/drawing/2014/main" id="{51D11F6E-64A6-4469-87D3-334960AA54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CC9D3-76B7-418A-B3D0-6923C19AA05A}"/>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427931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7AAC-0656-47DE-8D01-759C9A277D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936201-0650-47EA-BBC9-12F8C8BAA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3400E16-A70F-4988-9A90-7AB4760158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A2B010-F64C-4468-8F0D-1D2B4991B7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C47BD7-E064-442A-A806-4010C83491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4813A9-C6C3-41A3-9455-92A8AB36A579}"/>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8" name="Footer Placeholder 7">
            <a:extLst>
              <a:ext uri="{FF2B5EF4-FFF2-40B4-BE49-F238E27FC236}">
                <a16:creationId xmlns:a16="http://schemas.microsoft.com/office/drawing/2014/main" id="{5A8D83B9-958B-4A8D-BA08-8C5A93B139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B678B2-3F0E-4346-95CA-55A82313A508}"/>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220208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343B-576E-4407-9933-FB15E3326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577C20-80A1-4C72-98A1-0E3AEF5ECE58}"/>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4" name="Footer Placeholder 3">
            <a:extLst>
              <a:ext uri="{FF2B5EF4-FFF2-40B4-BE49-F238E27FC236}">
                <a16:creationId xmlns:a16="http://schemas.microsoft.com/office/drawing/2014/main" id="{D7615EAF-4066-474D-A3AE-A9F62BC225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96CD9D-CCE2-4E4D-A433-7B100C180B3A}"/>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50281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B698FC-8658-43FF-BD23-5E400C134A22}"/>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3" name="Footer Placeholder 2">
            <a:extLst>
              <a:ext uri="{FF2B5EF4-FFF2-40B4-BE49-F238E27FC236}">
                <a16:creationId xmlns:a16="http://schemas.microsoft.com/office/drawing/2014/main" id="{D70B7CF1-A5EB-4A17-B916-68E38818A8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60FB38-F342-425A-BF2D-F1FCB313E487}"/>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267412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C4F8-1186-434B-9B01-35BF22457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C21658-9617-45A3-9149-999F65752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798A7A-B294-4597-A4FF-48C606F4E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FB3D17-29BF-4FB5-BCE8-6C579A4B1B0E}"/>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6" name="Footer Placeholder 5">
            <a:extLst>
              <a:ext uri="{FF2B5EF4-FFF2-40B4-BE49-F238E27FC236}">
                <a16:creationId xmlns:a16="http://schemas.microsoft.com/office/drawing/2014/main" id="{0D557345-805B-4216-AC46-DA8F314C0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490C06-80DF-41EB-8C19-7205CEF7F1CD}"/>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106777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9C67-FEB7-44C5-B30A-33AAD8A53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3AB885-AD83-4344-8E41-3FE4349F0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8B3AE1-9ECA-46DA-9439-C14DEA5F74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676373-C49B-4F83-88F0-BF3A66C7C596}"/>
              </a:ext>
            </a:extLst>
          </p:cNvPr>
          <p:cNvSpPr>
            <a:spLocks noGrp="1"/>
          </p:cNvSpPr>
          <p:nvPr>
            <p:ph type="dt" sz="half" idx="10"/>
          </p:nvPr>
        </p:nvSpPr>
        <p:spPr/>
        <p:txBody>
          <a:bodyPr/>
          <a:lstStyle/>
          <a:p>
            <a:fld id="{C5F1C4EC-D01E-41F1-9D0B-DBA3F79FF371}" type="datetimeFigureOut">
              <a:rPr lang="en-US" smtClean="0"/>
              <a:t>6/28/2018</a:t>
            </a:fld>
            <a:endParaRPr lang="en-US"/>
          </a:p>
        </p:txBody>
      </p:sp>
      <p:sp>
        <p:nvSpPr>
          <p:cNvPr id="6" name="Footer Placeholder 5">
            <a:extLst>
              <a:ext uri="{FF2B5EF4-FFF2-40B4-BE49-F238E27FC236}">
                <a16:creationId xmlns:a16="http://schemas.microsoft.com/office/drawing/2014/main" id="{CB3F774B-1D15-46AC-8A73-A0A2EDA6B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66F17-179D-4390-B32D-5AA6ACE96944}"/>
              </a:ext>
            </a:extLst>
          </p:cNvPr>
          <p:cNvSpPr>
            <a:spLocks noGrp="1"/>
          </p:cNvSpPr>
          <p:nvPr>
            <p:ph type="sldNum" sz="quarter" idx="12"/>
          </p:nvPr>
        </p:nvSpPr>
        <p:spPr/>
        <p:txBody>
          <a:bodyPr/>
          <a:lstStyle/>
          <a:p>
            <a:fld id="{90E8F541-7A54-48EE-A210-AF63A4477FAD}" type="slidenum">
              <a:rPr lang="en-US" smtClean="0"/>
              <a:t>‹#›</a:t>
            </a:fld>
            <a:endParaRPr lang="en-US"/>
          </a:p>
        </p:txBody>
      </p:sp>
    </p:spTree>
    <p:extLst>
      <p:ext uri="{BB962C8B-B14F-4D97-AF65-F5344CB8AC3E}">
        <p14:creationId xmlns:p14="http://schemas.microsoft.com/office/powerpoint/2010/main" val="387246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299B3A-C68B-4F8B-B703-F32BB64B10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D5AA19-9E71-497F-A3A4-9991494A3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F834D2-FDEB-48C4-9938-1EC1BBEDC1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1C4EC-D01E-41F1-9D0B-DBA3F79FF371}" type="datetimeFigureOut">
              <a:rPr lang="en-US" smtClean="0"/>
              <a:t>6/28/2018</a:t>
            </a:fld>
            <a:endParaRPr lang="en-US"/>
          </a:p>
        </p:txBody>
      </p:sp>
      <p:sp>
        <p:nvSpPr>
          <p:cNvPr id="5" name="Footer Placeholder 4">
            <a:extLst>
              <a:ext uri="{FF2B5EF4-FFF2-40B4-BE49-F238E27FC236}">
                <a16:creationId xmlns:a16="http://schemas.microsoft.com/office/drawing/2014/main" id="{9C609EE7-8046-47B0-94C4-D588524100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3279D5-9656-4ABD-B112-579BCC8596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8F541-7A54-48EE-A210-AF63A4477FAD}" type="slidenum">
              <a:rPr lang="en-US" smtClean="0"/>
              <a:t>‹#›</a:t>
            </a:fld>
            <a:endParaRPr lang="en-US"/>
          </a:p>
        </p:txBody>
      </p:sp>
    </p:spTree>
    <p:extLst>
      <p:ext uri="{BB962C8B-B14F-4D97-AF65-F5344CB8AC3E}">
        <p14:creationId xmlns:p14="http://schemas.microsoft.com/office/powerpoint/2010/main" val="325557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background&#10;&#10;Description generated with high confidence">
            <a:extLst>
              <a:ext uri="{FF2B5EF4-FFF2-40B4-BE49-F238E27FC236}">
                <a16:creationId xmlns:a16="http://schemas.microsoft.com/office/drawing/2014/main" id="{8CD3CD5D-CC21-4BDE-8272-BD7E3D5143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descr="A close up of text on a white background&#10;&#10;Description generated with high confidence">
            <a:extLst>
              <a:ext uri="{FF2B5EF4-FFF2-40B4-BE49-F238E27FC236}">
                <a16:creationId xmlns:a16="http://schemas.microsoft.com/office/drawing/2014/main" id="{43FD0126-9B98-463C-8272-0C4C51F0EB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D4818FF7-03AF-43F8-9A5F-817C140AE971}"/>
              </a:ext>
            </a:extLst>
          </p:cNvPr>
          <p:cNvSpPr/>
          <p:nvPr/>
        </p:nvSpPr>
        <p:spPr>
          <a:xfrm>
            <a:off x="0" y="5645425"/>
            <a:ext cx="12191999" cy="8083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5D754D8-F1DC-4829-8514-7C3C51EFD2F7}"/>
              </a:ext>
            </a:extLst>
          </p:cNvPr>
          <p:cNvSpPr/>
          <p:nvPr/>
        </p:nvSpPr>
        <p:spPr>
          <a:xfrm>
            <a:off x="198783" y="172278"/>
            <a:ext cx="11794434" cy="5473147"/>
          </a:xfrm>
          <a:prstGeom prst="rect">
            <a:avLst/>
          </a:prstGeom>
          <a:solidFill>
            <a:schemeClr val="accent2">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13CAE85-3FD1-4A40-876B-45ACD51D29BA}"/>
              </a:ext>
            </a:extLst>
          </p:cNvPr>
          <p:cNvSpPr/>
          <p:nvPr/>
        </p:nvSpPr>
        <p:spPr>
          <a:xfrm>
            <a:off x="6268278" y="525461"/>
            <a:ext cx="5367131" cy="847540"/>
          </a:xfrm>
          <a:prstGeom prst="rect">
            <a:avLst/>
          </a:prstGeom>
        </p:spPr>
        <p:txBody>
          <a:bodyPr wrap="square">
            <a:spAutoFit/>
          </a:bodyPr>
          <a:lstStyle/>
          <a:p>
            <a:pPr algn="ctr">
              <a:lnSpc>
                <a:spcPct val="107000"/>
              </a:lnSpc>
            </a:pPr>
            <a:r>
              <a:rPr lang="en-US" sz="48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BIBLE STUDY</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descr="A picture containing sitting&#10;&#10;Description generated with high confidence">
            <a:extLst>
              <a:ext uri="{FF2B5EF4-FFF2-40B4-BE49-F238E27FC236}">
                <a16:creationId xmlns:a16="http://schemas.microsoft.com/office/drawing/2014/main" id="{9129C45E-4E47-406E-BA6D-3D69A1D2F6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8278" y="1655470"/>
            <a:ext cx="5579166" cy="3353851"/>
          </a:xfrm>
          <a:prstGeom prst="rect">
            <a:avLst/>
          </a:prstGeom>
        </p:spPr>
      </p:pic>
      <p:sp>
        <p:nvSpPr>
          <p:cNvPr id="12" name="Rectangle 11">
            <a:extLst>
              <a:ext uri="{FF2B5EF4-FFF2-40B4-BE49-F238E27FC236}">
                <a16:creationId xmlns:a16="http://schemas.microsoft.com/office/drawing/2014/main" id="{685B7403-B1A8-4C0C-84C0-75FA09D12EEC}"/>
              </a:ext>
            </a:extLst>
          </p:cNvPr>
          <p:cNvSpPr/>
          <p:nvPr/>
        </p:nvSpPr>
        <p:spPr>
          <a:xfrm>
            <a:off x="576368" y="1551907"/>
            <a:ext cx="5956748" cy="2954591"/>
          </a:xfrm>
          <a:prstGeom prst="rect">
            <a:avLst/>
          </a:prstGeom>
        </p:spPr>
        <p:txBody>
          <a:bodyPr wrap="square">
            <a:spAutoFit/>
          </a:bodyPr>
          <a:lstStyle/>
          <a:p>
            <a:pPr algn="ctr">
              <a:lnSpc>
                <a:spcPct val="107000"/>
              </a:lnSpc>
              <a:tabLst>
                <a:tab pos="1397000" algn="l"/>
              </a:tabLst>
            </a:pPr>
            <a:r>
              <a:rPr lang="en-US" sz="4400" b="1" i="1" dirty="0">
                <a:solidFill>
                  <a:srgbClr val="FFFF00"/>
                </a:solidFill>
                <a:latin typeface="Georgia" panose="02040502050405020303" pitchFamily="18" charset="0"/>
                <a:ea typeface="Calibri" panose="020F0502020204030204" pitchFamily="34" charset="0"/>
                <a:cs typeface="Times New Roman" panose="02020603050405020304" pitchFamily="18" charset="0"/>
              </a:rPr>
              <a:t>“WORK OUT YOUR OWN SALVATION</a:t>
            </a:r>
            <a:endParaRPr lang="en-US" sz="4400" i="1" dirty="0">
              <a:solidFill>
                <a:srgbClr val="FFFF00"/>
              </a:solidFill>
              <a:effectLst/>
              <a:latin typeface="Georgia" panose="02040502050405020303" pitchFamily="18" charset="0"/>
              <a:ea typeface="Calibri" panose="020F0502020204030204" pitchFamily="34" charset="0"/>
              <a:cs typeface="Times New Roman" panose="02020603050405020304" pitchFamily="18" charset="0"/>
            </a:endParaRPr>
          </a:p>
          <a:p>
            <a:pPr algn="ctr">
              <a:lnSpc>
                <a:spcPct val="107000"/>
              </a:lnSpc>
              <a:tabLst>
                <a:tab pos="1397000" algn="l"/>
              </a:tabLst>
            </a:pPr>
            <a:r>
              <a:rPr lang="en-US" sz="4400" b="1" i="1" dirty="0">
                <a:solidFill>
                  <a:srgbClr val="FFFF00"/>
                </a:solidFill>
                <a:latin typeface="Georgia" panose="02040502050405020303" pitchFamily="18" charset="0"/>
                <a:ea typeface="Calibri" panose="020F0502020204030204" pitchFamily="34" charset="0"/>
                <a:cs typeface="Times New Roman" panose="02020603050405020304" pitchFamily="18" charset="0"/>
              </a:rPr>
              <a:t>WITH </a:t>
            </a:r>
            <a:r>
              <a:rPr lang="en-US" sz="4400" b="1" i="1" u="sng" dirty="0">
                <a:solidFill>
                  <a:schemeClr val="bg1"/>
                </a:solidFill>
                <a:latin typeface="Georgia" panose="02040502050405020303" pitchFamily="18" charset="0"/>
                <a:ea typeface="Calibri" panose="020F0502020204030204" pitchFamily="34" charset="0"/>
                <a:cs typeface="Times New Roman" panose="02020603050405020304" pitchFamily="18" charset="0"/>
              </a:rPr>
              <a:t>FEAR</a:t>
            </a:r>
            <a:r>
              <a:rPr lang="en-US" sz="4400" b="1" i="1" dirty="0">
                <a:solidFill>
                  <a:srgbClr val="C00000"/>
                </a:solidFill>
                <a:latin typeface="Georgia" panose="02040502050405020303" pitchFamily="18" charset="0"/>
                <a:ea typeface="Calibri" panose="020F0502020204030204" pitchFamily="34" charset="0"/>
                <a:cs typeface="Times New Roman" panose="02020603050405020304" pitchFamily="18" charset="0"/>
              </a:rPr>
              <a:t> </a:t>
            </a:r>
            <a:r>
              <a:rPr lang="en-US" sz="4400" b="1" i="1" dirty="0">
                <a:solidFill>
                  <a:srgbClr val="FFFF00"/>
                </a:solidFill>
                <a:latin typeface="Georgia" panose="02040502050405020303" pitchFamily="18" charset="0"/>
                <a:ea typeface="Calibri" panose="020F0502020204030204" pitchFamily="34" charset="0"/>
                <a:cs typeface="Times New Roman" panose="02020603050405020304" pitchFamily="18" charset="0"/>
              </a:rPr>
              <a:t>AND</a:t>
            </a:r>
            <a:r>
              <a:rPr lang="en-US" sz="4400" b="1" i="1" dirty="0">
                <a:latin typeface="Georgia" panose="02040502050405020303" pitchFamily="18" charset="0"/>
                <a:ea typeface="Calibri" panose="020F0502020204030204" pitchFamily="34" charset="0"/>
                <a:cs typeface="Times New Roman" panose="02020603050405020304" pitchFamily="18" charset="0"/>
              </a:rPr>
              <a:t> </a:t>
            </a:r>
            <a:r>
              <a:rPr lang="en-US" sz="4400" b="1" i="1" u="sng" dirty="0">
                <a:solidFill>
                  <a:schemeClr val="bg1"/>
                </a:solidFill>
                <a:latin typeface="Georgia" panose="02040502050405020303" pitchFamily="18" charset="0"/>
                <a:ea typeface="Calibri" panose="020F0502020204030204" pitchFamily="34" charset="0"/>
                <a:cs typeface="Times New Roman" panose="02020603050405020304" pitchFamily="18" charset="0"/>
              </a:rPr>
              <a:t>TREMBLING</a:t>
            </a:r>
            <a:r>
              <a:rPr lang="en-US" sz="4400" b="1" i="1" u="sng" dirty="0">
                <a:solidFill>
                  <a:srgbClr val="FFFF00"/>
                </a:solidFill>
                <a:latin typeface="Georgia" panose="02040502050405020303" pitchFamily="18" charset="0"/>
                <a:ea typeface="Calibri" panose="020F0502020204030204" pitchFamily="34" charset="0"/>
                <a:cs typeface="Times New Roman" panose="02020603050405020304" pitchFamily="18" charset="0"/>
              </a:rPr>
              <a:t>”</a:t>
            </a:r>
            <a:endParaRPr lang="en-US" sz="4400" i="1" dirty="0">
              <a:solidFill>
                <a:srgbClr val="FFFF0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02F7F6E0-46AD-4589-A6E8-4FE9842EBB20}"/>
              </a:ext>
            </a:extLst>
          </p:cNvPr>
          <p:cNvSpPr/>
          <p:nvPr/>
        </p:nvSpPr>
        <p:spPr>
          <a:xfrm>
            <a:off x="7785960" y="4312791"/>
            <a:ext cx="3829672" cy="830997"/>
          </a:xfrm>
          <a:prstGeom prst="rect">
            <a:avLst/>
          </a:prstGeom>
        </p:spPr>
        <p:txBody>
          <a:bodyPr wrap="square">
            <a:spAutoFit/>
          </a:bodyPr>
          <a:lstStyle/>
          <a:p>
            <a:pPr algn="ctr"/>
            <a:r>
              <a:rPr lang="en-US" sz="2400" b="1" dirty="0">
                <a:solidFill>
                  <a:schemeClr val="bg1"/>
                </a:solidFill>
                <a:latin typeface="Georgia" panose="02040502050405020303" pitchFamily="18" charset="0"/>
              </a:rPr>
              <a:t>Philippians 2:1-13</a:t>
            </a:r>
          </a:p>
          <a:p>
            <a:pPr algn="ctr"/>
            <a:r>
              <a:rPr lang="en-US" sz="2400" b="1" dirty="0">
                <a:solidFill>
                  <a:schemeClr val="bg1"/>
                </a:solidFill>
                <a:latin typeface="Georgia" panose="02040502050405020303" pitchFamily="18" charset="0"/>
              </a:rPr>
              <a:t>Deuteronomy 3:24-28</a:t>
            </a:r>
          </a:p>
        </p:txBody>
      </p:sp>
      <p:sp>
        <p:nvSpPr>
          <p:cNvPr id="2" name="Rectangle 1">
            <a:extLst>
              <a:ext uri="{FF2B5EF4-FFF2-40B4-BE49-F238E27FC236}">
                <a16:creationId xmlns:a16="http://schemas.microsoft.com/office/drawing/2014/main" id="{F18F97A3-36F7-4E9F-9CF3-AF3DF1A3FAED}"/>
              </a:ext>
            </a:extLst>
          </p:cNvPr>
          <p:cNvSpPr/>
          <p:nvPr/>
        </p:nvSpPr>
        <p:spPr>
          <a:xfrm>
            <a:off x="198783" y="5886127"/>
            <a:ext cx="4330032" cy="369332"/>
          </a:xfrm>
          <a:prstGeom prst="rect">
            <a:avLst/>
          </a:prstGeom>
        </p:spPr>
        <p:txBody>
          <a:bodyPr wrap="none">
            <a:spAutoFit/>
          </a:bodyPr>
          <a:lstStyle/>
          <a:p>
            <a:pPr lvl="0">
              <a:defRPr/>
            </a:pPr>
            <a:r>
              <a:rPr lang="en-US" b="1" i="1" dirty="0">
                <a:latin typeface="Georgia" panose="02040502050405020303" pitchFamily="18" charset="0"/>
              </a:rPr>
              <a:t>Compiled Dr. Elder K. A. Davidson</a:t>
            </a:r>
          </a:p>
        </p:txBody>
      </p:sp>
      <p:sp>
        <p:nvSpPr>
          <p:cNvPr id="14" name="Rectangle 13">
            <a:extLst>
              <a:ext uri="{FF2B5EF4-FFF2-40B4-BE49-F238E27FC236}">
                <a16:creationId xmlns:a16="http://schemas.microsoft.com/office/drawing/2014/main" id="{52AF7E2D-C8E2-4570-8806-6F1B6BF721C9}"/>
              </a:ext>
            </a:extLst>
          </p:cNvPr>
          <p:cNvSpPr/>
          <p:nvPr/>
        </p:nvSpPr>
        <p:spPr>
          <a:xfrm>
            <a:off x="9981128" y="5864950"/>
            <a:ext cx="2012089" cy="369332"/>
          </a:xfrm>
          <a:prstGeom prst="rect">
            <a:avLst/>
          </a:prstGeom>
        </p:spPr>
        <p:txBody>
          <a:bodyPr wrap="none">
            <a:spAutoFit/>
          </a:bodyPr>
          <a:lstStyle/>
          <a:p>
            <a:pPr lvl="0">
              <a:defRPr/>
            </a:pPr>
            <a:r>
              <a:rPr lang="en-US" b="1" i="1" dirty="0">
                <a:latin typeface="Georgia" panose="02040502050405020303" pitchFamily="18" charset="0"/>
              </a:rPr>
              <a:t>Cited - Internet</a:t>
            </a:r>
          </a:p>
        </p:txBody>
      </p:sp>
    </p:spTree>
    <p:extLst>
      <p:ext uri="{BB962C8B-B14F-4D97-AF65-F5344CB8AC3E}">
        <p14:creationId xmlns:p14="http://schemas.microsoft.com/office/powerpoint/2010/main" val="251742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113495B-87DE-4332-A51A-F3B195954296}"/>
              </a:ext>
            </a:extLst>
          </p:cNvPr>
          <p:cNvSpPr/>
          <p:nvPr/>
        </p:nvSpPr>
        <p:spPr>
          <a:xfrm>
            <a:off x="470452" y="151179"/>
            <a:ext cx="11251096" cy="6555641"/>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FEARING GOD IS TRUE WISDOM</a:t>
            </a:r>
          </a:p>
          <a:p>
            <a:endParaRPr lang="en-US" sz="2800" b="1" dirty="0">
              <a:highlight>
                <a:srgbClr val="FFFF00"/>
              </a:highlight>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fear of God is a reverential, holy, deep respect of God and honoring Him and His Word, the Bible.  </a:t>
            </a: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To fear God is really the beginning of wisdom (Psalm 111:10; Prov 9:10)</a:t>
            </a:r>
          </a:p>
          <a:p>
            <a:pPr marL="4572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Anyone that takes to heart what God says, takes to him or herself true wisdom (Rom 11:33) (1 Cor 1:25; 1 Cor 3:19).  </a:t>
            </a:r>
          </a:p>
          <a:p>
            <a:pPr marL="457200" indent="-457200">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a:p>
            <a:pPr algn="ctr"/>
            <a:r>
              <a:rPr lang="en-US" sz="2800" b="1" dirty="0">
                <a:highlight>
                  <a:srgbClr val="FFFF00"/>
                </a:highlight>
                <a:latin typeface="Times New Roman" panose="02020603050405020304" pitchFamily="18" charset="0"/>
                <a:cs typeface="Times New Roman" panose="02020603050405020304" pitchFamily="18" charset="0"/>
              </a:rPr>
              <a:t>The point is that you will find true wisdom in the Bible </a:t>
            </a:r>
          </a:p>
          <a:p>
            <a:pPr algn="ctr"/>
            <a:r>
              <a:rPr lang="en-US" sz="2800" b="1" dirty="0">
                <a:highlight>
                  <a:srgbClr val="FFFF00"/>
                </a:highlight>
                <a:latin typeface="Times New Roman" panose="02020603050405020304" pitchFamily="18" charset="0"/>
                <a:cs typeface="Times New Roman" panose="02020603050405020304" pitchFamily="18" charset="0"/>
              </a:rPr>
              <a:t>and a man  or woman who reads the Bible daily </a:t>
            </a:r>
          </a:p>
          <a:p>
            <a:pPr algn="ctr"/>
            <a:r>
              <a:rPr lang="en-US" sz="2800" b="1" dirty="0">
                <a:highlight>
                  <a:srgbClr val="FFFF00"/>
                </a:highlight>
                <a:latin typeface="Times New Roman" panose="02020603050405020304" pitchFamily="18" charset="0"/>
                <a:cs typeface="Times New Roman" panose="02020603050405020304" pitchFamily="18" charset="0"/>
              </a:rPr>
              <a:t>will begin to understand, </a:t>
            </a:r>
          </a:p>
          <a:p>
            <a:pPr algn="ctr"/>
            <a:r>
              <a:rPr lang="en-US" sz="2800" b="1" dirty="0">
                <a:highlight>
                  <a:srgbClr val="FFFF00"/>
                </a:highlight>
                <a:latin typeface="Times New Roman" panose="02020603050405020304" pitchFamily="18" charset="0"/>
                <a:cs typeface="Times New Roman" panose="02020603050405020304" pitchFamily="18" charset="0"/>
              </a:rPr>
              <a:t>to at least a certain extent, the mind of God and what God’s will is for us.  </a:t>
            </a:r>
          </a:p>
          <a:p>
            <a:endParaRPr lang="en-US" sz="2800" dirty="0">
              <a:latin typeface="Times New Roman" panose="02020603050405020304" pitchFamily="18" charset="0"/>
              <a:cs typeface="Times New Roman" panose="02020603050405020304" pitchFamily="18" charset="0"/>
            </a:endParaRPr>
          </a:p>
          <a:p>
            <a:r>
              <a:rPr lang="en-US" sz="2800" b="1" dirty="0">
                <a:solidFill>
                  <a:srgbClr val="C00000"/>
                </a:solidFill>
                <a:latin typeface="Times New Roman" panose="02020603050405020304" pitchFamily="18" charset="0"/>
                <a:cs typeface="Times New Roman" panose="02020603050405020304" pitchFamily="18" charset="0"/>
              </a:rPr>
              <a:t>That is a wise thing to do.</a:t>
            </a:r>
          </a:p>
        </p:txBody>
      </p:sp>
    </p:spTree>
    <p:extLst>
      <p:ext uri="{BB962C8B-B14F-4D97-AF65-F5344CB8AC3E}">
        <p14:creationId xmlns:p14="http://schemas.microsoft.com/office/powerpoint/2010/main" val="72333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461835-A98F-4F07-A932-1F3A4E9C5F67}"/>
              </a:ext>
            </a:extLst>
          </p:cNvPr>
          <p:cNvSpPr/>
          <p:nvPr/>
        </p:nvSpPr>
        <p:spPr>
          <a:xfrm>
            <a:off x="238538" y="383161"/>
            <a:ext cx="11714923" cy="1384995"/>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TREMBLING BEFORE GOD </a:t>
            </a:r>
          </a:p>
          <a:p>
            <a:r>
              <a:rPr lang="en-US" sz="2800" b="1" dirty="0">
                <a:latin typeface="Times New Roman" panose="02020603050405020304" pitchFamily="18" charset="0"/>
                <a:cs typeface="Times New Roman" panose="02020603050405020304" pitchFamily="18" charset="0"/>
              </a:rPr>
              <a:t>Isaiah 66:2 </a:t>
            </a:r>
            <a:r>
              <a:rPr lang="en-US" sz="2800" i="1" dirty="0">
                <a:latin typeface="Times New Roman" panose="02020603050405020304" pitchFamily="18" charset="0"/>
                <a:cs typeface="Times New Roman" panose="02020603050405020304" pitchFamily="18" charset="0"/>
              </a:rPr>
              <a:t>“this is the one to whom I will look: he who is humble and contrite in spirit and trembles at my word.”</a:t>
            </a:r>
          </a:p>
        </p:txBody>
      </p:sp>
      <p:sp>
        <p:nvSpPr>
          <p:cNvPr id="3" name="Rectangle 2">
            <a:extLst>
              <a:ext uri="{FF2B5EF4-FFF2-40B4-BE49-F238E27FC236}">
                <a16:creationId xmlns:a16="http://schemas.microsoft.com/office/drawing/2014/main" id="{A211F79F-D28B-4A6C-A237-4E2CBD3409FA}"/>
              </a:ext>
            </a:extLst>
          </p:cNvPr>
          <p:cNvSpPr/>
          <p:nvPr/>
        </p:nvSpPr>
        <p:spPr>
          <a:xfrm>
            <a:off x="238538" y="1864092"/>
            <a:ext cx="11714923" cy="1384995"/>
          </a:xfrm>
          <a:prstGeom prst="rect">
            <a:avLst/>
          </a:prstGeom>
        </p:spPr>
        <p:txBody>
          <a:bodyPr wrap="square">
            <a:spAutoFit/>
          </a:bodyPr>
          <a:lstStyle/>
          <a:p>
            <a:r>
              <a:rPr lang="en-US" sz="2800" b="1" i="1" dirty="0">
                <a:solidFill>
                  <a:srgbClr val="C00000"/>
                </a:solidFill>
                <a:latin typeface="Times New Roman" panose="02020603050405020304" pitchFamily="18" charset="0"/>
                <a:ea typeface="Calibri" panose="020F0502020204030204" pitchFamily="34" charset="0"/>
              </a:rPr>
              <a:t>God actually looks </a:t>
            </a:r>
            <a:r>
              <a:rPr lang="en-US" sz="2800" dirty="0">
                <a:latin typeface="Times New Roman" panose="02020603050405020304" pitchFamily="18" charset="0"/>
                <a:ea typeface="Calibri" panose="020F0502020204030204" pitchFamily="34" charset="0"/>
              </a:rPr>
              <a:t>at those or gives regard to those who are humble and contrite (broken) in their human spirit and that tremble at His Word which is revealed in the Bible. </a:t>
            </a:r>
            <a:endParaRPr lang="en-US" sz="2800" dirty="0"/>
          </a:p>
        </p:txBody>
      </p:sp>
      <p:sp>
        <p:nvSpPr>
          <p:cNvPr id="4" name="Rectangle 3">
            <a:extLst>
              <a:ext uri="{FF2B5EF4-FFF2-40B4-BE49-F238E27FC236}">
                <a16:creationId xmlns:a16="http://schemas.microsoft.com/office/drawing/2014/main" id="{8D5993EF-2531-42EA-BB8B-4D10AB00C227}"/>
              </a:ext>
            </a:extLst>
          </p:cNvPr>
          <p:cNvSpPr/>
          <p:nvPr/>
        </p:nvSpPr>
        <p:spPr>
          <a:xfrm>
            <a:off x="238538" y="3334075"/>
            <a:ext cx="11582401" cy="2246769"/>
          </a:xfrm>
          <a:prstGeom prst="rect">
            <a:avLst/>
          </a:prstGeom>
        </p:spPr>
        <p:txBody>
          <a:bodyPr wrap="square">
            <a:spAutoFit/>
          </a:bodyPr>
          <a:lstStyle/>
          <a:p>
            <a:r>
              <a:rPr lang="en-US" sz="2800" b="1" i="1" dirty="0">
                <a:solidFill>
                  <a:srgbClr val="C00000"/>
                </a:solidFill>
                <a:latin typeface="Times New Roman" panose="02020603050405020304" pitchFamily="18" charset="0"/>
                <a:ea typeface="Calibri" panose="020F0502020204030204" pitchFamily="34" charset="0"/>
              </a:rPr>
              <a:t>God resists </a:t>
            </a:r>
            <a:r>
              <a:rPr lang="en-US" sz="2800" b="1" dirty="0">
                <a:latin typeface="Times New Roman" panose="02020603050405020304" pitchFamily="18" charset="0"/>
                <a:ea typeface="Calibri" panose="020F0502020204030204" pitchFamily="34" charset="0"/>
              </a:rPr>
              <a:t>the proud – James 4:6</a:t>
            </a:r>
          </a:p>
          <a:p>
            <a:r>
              <a:rPr lang="en-US" sz="2800" b="1" i="1" dirty="0">
                <a:solidFill>
                  <a:srgbClr val="C00000"/>
                </a:solidFill>
                <a:latin typeface="Times New Roman" panose="02020603050405020304" pitchFamily="18" charset="0"/>
                <a:ea typeface="Calibri" panose="020F0502020204030204" pitchFamily="34" charset="0"/>
              </a:rPr>
              <a:t>God is literally </a:t>
            </a:r>
            <a:r>
              <a:rPr lang="en-US" sz="2800" b="1" dirty="0">
                <a:latin typeface="Times New Roman" panose="02020603050405020304" pitchFamily="18" charset="0"/>
                <a:ea typeface="Calibri" panose="020F0502020204030204" pitchFamily="34" charset="0"/>
              </a:rPr>
              <a:t>at war – James 4:6</a:t>
            </a:r>
          </a:p>
          <a:p>
            <a:r>
              <a:rPr lang="en-US" sz="2800" b="1" i="1" dirty="0">
                <a:solidFill>
                  <a:srgbClr val="C00000"/>
                </a:solidFill>
                <a:latin typeface="Times New Roman" panose="02020603050405020304" pitchFamily="18" charset="0"/>
              </a:rPr>
              <a:t>God has regard </a:t>
            </a:r>
            <a:r>
              <a:rPr lang="en-US" sz="2800" b="1" dirty="0">
                <a:latin typeface="Times New Roman" panose="02020603050405020304" pitchFamily="18" charset="0"/>
              </a:rPr>
              <a:t>- the lowly in spirit gain honor” (Prov 29:23).</a:t>
            </a:r>
          </a:p>
          <a:p>
            <a:r>
              <a:rPr lang="en-US" sz="2800" b="1" i="1" dirty="0">
                <a:solidFill>
                  <a:srgbClr val="C00000"/>
                </a:solidFill>
                <a:latin typeface="Times New Roman" panose="02020603050405020304" pitchFamily="18" charset="0"/>
              </a:rPr>
              <a:t>The LORD is close </a:t>
            </a:r>
            <a:r>
              <a:rPr lang="en-US" sz="2800" b="1" dirty="0">
                <a:latin typeface="Times New Roman" panose="02020603050405020304" pitchFamily="18" charset="0"/>
              </a:rPr>
              <a:t>to the brokenhearted and saves those who are contrite spirit” (Psalm 34:18).  </a:t>
            </a:r>
            <a:endParaRPr lang="en-US" sz="2800" b="1" dirty="0"/>
          </a:p>
        </p:txBody>
      </p:sp>
    </p:spTree>
    <p:extLst>
      <p:ext uri="{BB962C8B-B14F-4D97-AF65-F5344CB8AC3E}">
        <p14:creationId xmlns:p14="http://schemas.microsoft.com/office/powerpoint/2010/main" val="3253228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7C5DB7-E40D-409A-8D07-4F8481181D09}"/>
              </a:ext>
            </a:extLst>
          </p:cNvPr>
          <p:cNvSpPr/>
          <p:nvPr/>
        </p:nvSpPr>
        <p:spPr>
          <a:xfrm>
            <a:off x="450574" y="304154"/>
            <a:ext cx="11290852" cy="6124754"/>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FEAR AND TREMBLING</a:t>
            </a:r>
          </a:p>
          <a:p>
            <a:r>
              <a:rPr lang="en-US" sz="2800" dirty="0">
                <a:latin typeface="Times New Roman" panose="02020603050405020304" pitchFamily="18" charset="0"/>
                <a:cs typeface="Times New Roman" panose="02020603050405020304" pitchFamily="18" charset="0"/>
              </a:rPr>
              <a:t>For those who fear God and tremble at His Word,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God will look upon,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give regard to,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save those,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provide grace to,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and be near to.  </a:t>
            </a:r>
          </a:p>
          <a:p>
            <a:endParaRPr lang="en-US"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q"/>
            </a:pPr>
            <a:r>
              <a:rPr lang="en-US" sz="2800" b="1" i="1" dirty="0">
                <a:solidFill>
                  <a:srgbClr val="C00000"/>
                </a:solidFill>
                <a:latin typeface="Times New Roman" panose="02020603050405020304" pitchFamily="18" charset="0"/>
                <a:cs typeface="Times New Roman" panose="02020603050405020304" pitchFamily="18" charset="0"/>
              </a:rPr>
              <a:t>Fearing God is taking God seriously as He speaks </a:t>
            </a:r>
            <a:r>
              <a:rPr lang="en-US" sz="2800" dirty="0">
                <a:latin typeface="Times New Roman" panose="02020603050405020304" pitchFamily="18" charset="0"/>
                <a:cs typeface="Times New Roman" panose="02020603050405020304" pitchFamily="18" charset="0"/>
              </a:rPr>
              <a:t>in the pages of the Bible </a:t>
            </a:r>
            <a:r>
              <a:rPr lang="en-US" sz="2800" b="1" u="sng" dirty="0">
                <a:latin typeface="Times New Roman" panose="02020603050405020304" pitchFamily="18" charset="0"/>
                <a:cs typeface="Times New Roman" panose="02020603050405020304" pitchFamily="18" charset="0"/>
              </a:rPr>
              <a:t>and then </a:t>
            </a:r>
            <a:r>
              <a:rPr lang="en-US" sz="2800" dirty="0">
                <a:latin typeface="Times New Roman" panose="02020603050405020304" pitchFamily="18" charset="0"/>
                <a:cs typeface="Times New Roman" panose="02020603050405020304" pitchFamily="18" charset="0"/>
              </a:rPr>
              <a:t>fearing the consequences of disobedience to His Word.</a:t>
            </a: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q"/>
            </a:pPr>
            <a:r>
              <a:rPr lang="en-US" sz="2800" b="1" i="1" dirty="0">
                <a:solidFill>
                  <a:srgbClr val="C00000"/>
                </a:solidFill>
                <a:latin typeface="Times New Roman" panose="02020603050405020304" pitchFamily="18" charset="0"/>
                <a:cs typeface="Times New Roman" panose="02020603050405020304" pitchFamily="18" charset="0"/>
              </a:rPr>
              <a:t>Trembling at His Word is to have the utmost regard for Scripture </a:t>
            </a:r>
            <a:r>
              <a:rPr lang="en-US" sz="2800" dirty="0">
                <a:latin typeface="Times New Roman" panose="02020603050405020304" pitchFamily="18" charset="0"/>
                <a:cs typeface="Times New Roman" panose="02020603050405020304" pitchFamily="18" charset="0"/>
              </a:rPr>
              <a:t>so submit and “Humble yourselves, therefore, under the mighty hand of God so that at the proper time he may exalt you” (1 Pet 5:6).  </a:t>
            </a:r>
          </a:p>
        </p:txBody>
      </p:sp>
    </p:spTree>
    <p:extLst>
      <p:ext uri="{BB962C8B-B14F-4D97-AF65-F5344CB8AC3E}">
        <p14:creationId xmlns:p14="http://schemas.microsoft.com/office/powerpoint/2010/main" val="166802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B90D6B-28A9-480A-85B0-58D1FD3725ED}"/>
              </a:ext>
            </a:extLst>
          </p:cNvPr>
          <p:cNvSpPr/>
          <p:nvPr/>
        </p:nvSpPr>
        <p:spPr>
          <a:xfrm>
            <a:off x="516835" y="365228"/>
            <a:ext cx="11158330" cy="2677656"/>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WORKING OUT OUR OWN SALVATION</a:t>
            </a: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Philippians 2:12-13 </a:t>
            </a:r>
            <a:r>
              <a:rPr lang="en-US" sz="2800" dirty="0">
                <a:latin typeface="Times New Roman" panose="02020603050405020304" pitchFamily="18" charset="0"/>
                <a:cs typeface="Times New Roman" panose="02020603050405020304" pitchFamily="18" charset="0"/>
              </a:rPr>
              <a:t>“</a:t>
            </a:r>
            <a:r>
              <a:rPr lang="en-US" sz="2000" b="1" i="1" dirty="0">
                <a:solidFill>
                  <a:srgbClr val="C00000"/>
                </a:solidFill>
                <a:latin typeface="Times New Roman" panose="02020603050405020304" pitchFamily="18" charset="0"/>
                <a:cs typeface="Times New Roman" panose="02020603050405020304" pitchFamily="18" charset="0"/>
              </a:rPr>
              <a:t>12</a:t>
            </a:r>
            <a:r>
              <a:rPr lang="en-US" sz="2000" b="1" dirty="0">
                <a:solidFill>
                  <a:srgbClr val="C00000"/>
                </a:solidFill>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Wherefore, my beloved, as ye have always obeyed, not as </a:t>
            </a:r>
            <a:r>
              <a:rPr lang="en-US" sz="2800" b="1" i="1" u="sng" dirty="0">
                <a:solidFill>
                  <a:srgbClr val="C00000"/>
                </a:solidFill>
                <a:latin typeface="Times New Roman" panose="02020603050405020304" pitchFamily="18" charset="0"/>
                <a:cs typeface="Times New Roman" panose="02020603050405020304" pitchFamily="18" charset="0"/>
              </a:rPr>
              <a:t>in my presence only</a:t>
            </a:r>
            <a:r>
              <a:rPr lang="en-US" sz="2800" i="1" dirty="0">
                <a:latin typeface="Times New Roman" panose="02020603050405020304" pitchFamily="18" charset="0"/>
                <a:cs typeface="Times New Roman" panose="02020603050405020304" pitchFamily="18" charset="0"/>
              </a:rPr>
              <a:t>, but now much more </a:t>
            </a:r>
            <a:r>
              <a:rPr lang="en-US" sz="2800" b="1" i="1" u="sng" dirty="0">
                <a:solidFill>
                  <a:srgbClr val="C00000"/>
                </a:solidFill>
                <a:latin typeface="Times New Roman" panose="02020603050405020304" pitchFamily="18" charset="0"/>
                <a:cs typeface="Times New Roman" panose="02020603050405020304" pitchFamily="18" charset="0"/>
              </a:rPr>
              <a:t>in my absence</a:t>
            </a:r>
            <a:r>
              <a:rPr lang="en-US" sz="2800" i="1" dirty="0">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work out your own salvation with fear and trembling</a:t>
            </a:r>
            <a:r>
              <a:rPr lang="en-US" sz="2800" i="1" dirty="0">
                <a:latin typeface="Times New Roman" panose="02020603050405020304" pitchFamily="18" charset="0"/>
                <a:cs typeface="Times New Roman" panose="02020603050405020304" pitchFamily="18" charset="0"/>
              </a:rPr>
              <a:t>. </a:t>
            </a:r>
            <a:r>
              <a:rPr lang="en-US" sz="2000" b="1" i="1" dirty="0">
                <a:solidFill>
                  <a:srgbClr val="C00000"/>
                </a:solidFill>
                <a:latin typeface="Times New Roman" panose="02020603050405020304" pitchFamily="18" charset="0"/>
                <a:cs typeface="Times New Roman" panose="02020603050405020304" pitchFamily="18" charset="0"/>
              </a:rPr>
              <a:t>13</a:t>
            </a:r>
            <a:r>
              <a:rPr lang="en-US" sz="2800" i="1" dirty="0">
                <a:latin typeface="Times New Roman" panose="02020603050405020304" pitchFamily="18" charset="0"/>
                <a:cs typeface="Times New Roman" panose="02020603050405020304" pitchFamily="18" charset="0"/>
              </a:rPr>
              <a:t> For it is God which worketh in you both to will and to do of his good pleasure</a:t>
            </a:r>
            <a:r>
              <a:rPr lang="en-US" sz="2800" dirty="0">
                <a:latin typeface="Times New Roman" panose="02020603050405020304" pitchFamily="18" charset="0"/>
                <a:cs typeface="Times New Roman" panose="02020603050405020304" pitchFamily="18" charset="0"/>
              </a:rPr>
              <a:t>.”</a:t>
            </a:r>
          </a:p>
        </p:txBody>
      </p:sp>
      <p:sp>
        <p:nvSpPr>
          <p:cNvPr id="3" name="Rectangle 2">
            <a:extLst>
              <a:ext uri="{FF2B5EF4-FFF2-40B4-BE49-F238E27FC236}">
                <a16:creationId xmlns:a16="http://schemas.microsoft.com/office/drawing/2014/main" id="{F32BD654-A781-4EF5-8DE1-9F57405FA733}"/>
              </a:ext>
            </a:extLst>
          </p:cNvPr>
          <p:cNvSpPr/>
          <p:nvPr/>
        </p:nvSpPr>
        <p:spPr>
          <a:xfrm>
            <a:off x="8491399" y="2673552"/>
            <a:ext cx="2042547" cy="369332"/>
          </a:xfrm>
          <a:prstGeom prst="rect">
            <a:avLst/>
          </a:prstGeom>
        </p:spPr>
        <p:txBody>
          <a:bodyPr wrap="none">
            <a:spAutoFit/>
          </a:bodyPr>
          <a:lstStyle/>
          <a:p>
            <a:r>
              <a:rPr lang="en-US" b="1" dirty="0">
                <a:highlight>
                  <a:srgbClr val="00FFFF"/>
                </a:highlight>
                <a:latin typeface="Georgia" panose="02040502050405020303" pitchFamily="18" charset="0"/>
              </a:rPr>
              <a:t>DISCLAIMER…</a:t>
            </a:r>
          </a:p>
        </p:txBody>
      </p:sp>
      <p:sp>
        <p:nvSpPr>
          <p:cNvPr id="4" name="Rectangle 3">
            <a:extLst>
              <a:ext uri="{FF2B5EF4-FFF2-40B4-BE49-F238E27FC236}">
                <a16:creationId xmlns:a16="http://schemas.microsoft.com/office/drawing/2014/main" id="{C79E8B6E-703F-4F65-98CD-1162463053D3}"/>
              </a:ext>
            </a:extLst>
          </p:cNvPr>
          <p:cNvSpPr/>
          <p:nvPr/>
        </p:nvSpPr>
        <p:spPr>
          <a:xfrm>
            <a:off x="655982" y="3228782"/>
            <a:ext cx="10880035" cy="830997"/>
          </a:xfrm>
          <a:prstGeom prst="rect">
            <a:avLst/>
          </a:prstGeom>
          <a:solidFill>
            <a:schemeClr val="tx1"/>
          </a:solidFill>
        </p:spPr>
        <p:txBody>
          <a:bodyPr wrap="square">
            <a:spAutoFit/>
          </a:bodyPr>
          <a:lstStyle/>
          <a:p>
            <a:pPr algn="ctr"/>
            <a:r>
              <a:rPr lang="en-US" sz="2400" b="1" i="1" dirty="0">
                <a:solidFill>
                  <a:schemeClr val="bg1"/>
                </a:solidFill>
                <a:latin typeface="Times New Roman" panose="02020603050405020304" pitchFamily="18" charset="0"/>
                <a:ea typeface="Calibri" panose="020F0502020204030204" pitchFamily="34" charset="0"/>
              </a:rPr>
              <a:t>Paul ties in fear and trembling with the effort </a:t>
            </a:r>
          </a:p>
          <a:p>
            <a:pPr algn="ctr"/>
            <a:r>
              <a:rPr lang="en-US" sz="2400" b="1" i="1" dirty="0">
                <a:solidFill>
                  <a:schemeClr val="bg1"/>
                </a:solidFill>
                <a:latin typeface="Times New Roman" panose="02020603050405020304" pitchFamily="18" charset="0"/>
                <a:ea typeface="Calibri" panose="020F0502020204030204" pitchFamily="34" charset="0"/>
              </a:rPr>
              <a:t>that we must POUR into our SANCTIFICATION or SALVATION. </a:t>
            </a:r>
            <a:endParaRPr lang="en-US" sz="2400" b="1" i="1" dirty="0">
              <a:solidFill>
                <a:schemeClr val="bg1"/>
              </a:solidFill>
            </a:endParaRPr>
          </a:p>
        </p:txBody>
      </p:sp>
      <p:sp>
        <p:nvSpPr>
          <p:cNvPr id="5" name="Rectangle 4">
            <a:extLst>
              <a:ext uri="{FF2B5EF4-FFF2-40B4-BE49-F238E27FC236}">
                <a16:creationId xmlns:a16="http://schemas.microsoft.com/office/drawing/2014/main" id="{FD8E8A0F-5970-49B1-AA5D-A13B458ABC66}"/>
              </a:ext>
            </a:extLst>
          </p:cNvPr>
          <p:cNvSpPr/>
          <p:nvPr/>
        </p:nvSpPr>
        <p:spPr>
          <a:xfrm>
            <a:off x="516834" y="4245677"/>
            <a:ext cx="11158330" cy="1384995"/>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He was exhorting them by telling them that they should be </a:t>
            </a:r>
            <a:r>
              <a:rPr lang="en-US" sz="2800" b="1" i="1" dirty="0">
                <a:solidFill>
                  <a:srgbClr val="C00000"/>
                </a:solidFill>
                <a:latin typeface="Times New Roman" panose="02020603050405020304" pitchFamily="18" charset="0"/>
                <a:cs typeface="Times New Roman" panose="02020603050405020304" pitchFamily="18" charset="0"/>
              </a:rPr>
              <a:t>“holding fast to the word of life,</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so that in the day of Christ I may be proud that I did not run in vain or labor in vain</a:t>
            </a:r>
            <a:r>
              <a:rPr lang="en-US" sz="2800" dirty="0">
                <a:latin typeface="Times New Roman" panose="02020603050405020304" pitchFamily="18" charset="0"/>
                <a:cs typeface="Times New Roman" panose="02020603050405020304" pitchFamily="18" charset="0"/>
              </a:rPr>
              <a:t>” (Phil 2:16). </a:t>
            </a:r>
          </a:p>
        </p:txBody>
      </p:sp>
    </p:spTree>
    <p:extLst>
      <p:ext uri="{BB962C8B-B14F-4D97-AF65-F5344CB8AC3E}">
        <p14:creationId xmlns:p14="http://schemas.microsoft.com/office/powerpoint/2010/main" val="2928471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D9F0C5-B5BD-4252-BA1A-930AD5185F4B}"/>
              </a:ext>
            </a:extLst>
          </p:cNvPr>
          <p:cNvSpPr/>
          <p:nvPr/>
        </p:nvSpPr>
        <p:spPr>
          <a:xfrm>
            <a:off x="583096" y="469949"/>
            <a:ext cx="11025808" cy="3970318"/>
          </a:xfrm>
          <a:prstGeom prst="rect">
            <a:avLst/>
          </a:prstGeom>
        </p:spPr>
        <p:txBody>
          <a:bodyPr wrap="square">
            <a:spAutoFit/>
          </a:bodyPr>
          <a:lstStyle/>
          <a:p>
            <a:r>
              <a:rPr lang="en-US" sz="3600" b="1" dirty="0">
                <a:latin typeface="Times New Roman" panose="02020603050405020304" pitchFamily="18" charset="0"/>
                <a:cs typeface="Times New Roman" panose="02020603050405020304" pitchFamily="18" charset="0"/>
              </a:rPr>
              <a:t>This “holding fast to the word of life” can mean none other than </a:t>
            </a:r>
          </a:p>
          <a:p>
            <a:endParaRPr lang="en-US" sz="3600" b="1"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3600" b="1" dirty="0">
                <a:latin typeface="Times New Roman" panose="02020603050405020304" pitchFamily="18" charset="0"/>
                <a:cs typeface="Times New Roman" panose="02020603050405020304" pitchFamily="18" charset="0"/>
              </a:rPr>
              <a:t>…holding on to the Word of God, the Scriptures, and in a duel way, </a:t>
            </a:r>
          </a:p>
          <a:p>
            <a:endParaRPr lang="en-US" sz="3600" b="1"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q"/>
            </a:pPr>
            <a:r>
              <a:rPr lang="en-US" sz="3600" b="1" dirty="0">
                <a:latin typeface="Times New Roman" panose="02020603050405020304" pitchFamily="18" charset="0"/>
                <a:cs typeface="Times New Roman" panose="02020603050405020304" pitchFamily="18" charset="0"/>
              </a:rPr>
              <a:t>…the Word of God in Jesus Christ (John 1).</a:t>
            </a:r>
          </a:p>
        </p:txBody>
      </p:sp>
      <p:sp>
        <p:nvSpPr>
          <p:cNvPr id="3" name="Rectangle 2">
            <a:extLst>
              <a:ext uri="{FF2B5EF4-FFF2-40B4-BE49-F238E27FC236}">
                <a16:creationId xmlns:a16="http://schemas.microsoft.com/office/drawing/2014/main" id="{A49570F5-E11C-404B-9154-A7E04039B1BB}"/>
              </a:ext>
            </a:extLst>
          </p:cNvPr>
          <p:cNvSpPr/>
          <p:nvPr/>
        </p:nvSpPr>
        <p:spPr>
          <a:xfrm>
            <a:off x="583096" y="5004502"/>
            <a:ext cx="3446777" cy="781111"/>
          </a:xfrm>
          <a:prstGeom prst="rect">
            <a:avLst/>
          </a:prstGeom>
        </p:spPr>
        <p:txBody>
          <a:bodyPr wrap="none">
            <a:spAutoFit/>
          </a:bodyPr>
          <a:lstStyle/>
          <a:p>
            <a:pPr>
              <a:lnSpc>
                <a:spcPct val="107000"/>
              </a:lnSpc>
              <a:spcAft>
                <a:spcPts val="800"/>
              </a:spcAft>
              <a:tabLst>
                <a:tab pos="1397000" algn="l"/>
              </a:tabLst>
            </a:pPr>
            <a:r>
              <a:rPr lang="en-US" sz="4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Conclusion…</a:t>
            </a:r>
            <a:endParaRPr lang="en-US" sz="4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522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E7131E-3094-4A34-B912-1C1BD0FD9258}"/>
              </a:ext>
            </a:extLst>
          </p:cNvPr>
          <p:cNvSpPr/>
          <p:nvPr/>
        </p:nvSpPr>
        <p:spPr>
          <a:xfrm>
            <a:off x="602974" y="404985"/>
            <a:ext cx="10986052" cy="5632311"/>
          </a:xfrm>
          <a:prstGeom prst="rect">
            <a:avLst/>
          </a:prstGeom>
        </p:spPr>
        <p:txBody>
          <a:bodyPr wrap="square">
            <a:spAutoFit/>
          </a:bodyPr>
          <a:lstStyle/>
          <a:p>
            <a:pPr marL="457200" indent="-457200">
              <a:buFont typeface="Wingdings" panose="05000000000000000000" pitchFamily="2" charset="2"/>
              <a:buChar char="q"/>
            </a:pPr>
            <a:r>
              <a:rPr lang="en-US" sz="4000" b="1" dirty="0">
                <a:latin typeface="Times New Roman" panose="02020603050405020304" pitchFamily="18" charset="0"/>
                <a:cs typeface="Times New Roman" panose="02020603050405020304" pitchFamily="18" charset="0"/>
              </a:rPr>
              <a:t>There is no need to fear for those who have been saved,</a:t>
            </a:r>
          </a:p>
          <a:p>
            <a:pPr marL="457200" indent="-457200" algn="just">
              <a:buFont typeface="Wingdings" panose="05000000000000000000" pitchFamily="2" charset="2"/>
              <a:buChar char="q"/>
            </a:pPr>
            <a:r>
              <a:rPr lang="en-US" sz="4000" dirty="0">
                <a:latin typeface="Times New Roman" panose="02020603050405020304" pitchFamily="18" charset="0"/>
                <a:cs typeface="Times New Roman" panose="02020603050405020304" pitchFamily="18" charset="0"/>
              </a:rPr>
              <a:t>but for those who are not saved, they have every good reason to fear for their day of judgment is coming because they have an appointed day to die and be judged </a:t>
            </a:r>
          </a:p>
          <a:p>
            <a:pPr algn="ctr"/>
            <a:r>
              <a:rPr lang="en-US" sz="4000" i="1" dirty="0">
                <a:latin typeface="Times New Roman" panose="02020603050405020304" pitchFamily="18" charset="0"/>
                <a:cs typeface="Times New Roman" panose="02020603050405020304" pitchFamily="18" charset="0"/>
              </a:rPr>
              <a:t>(Heb 9:27</a:t>
            </a:r>
          </a:p>
          <a:p>
            <a:pPr algn="ctr"/>
            <a:r>
              <a:rPr lang="en-US" sz="4000" i="1" dirty="0">
                <a:latin typeface="Times New Roman" panose="02020603050405020304" pitchFamily="18" charset="0"/>
                <a:cs typeface="Times New Roman" panose="02020603050405020304" pitchFamily="18" charset="0"/>
              </a:rPr>
              <a:t>“And as it is appointed unto men once to die, </a:t>
            </a:r>
          </a:p>
          <a:p>
            <a:pPr algn="ctr"/>
            <a:r>
              <a:rPr lang="en-US" sz="4000" i="1" dirty="0">
                <a:latin typeface="Times New Roman" panose="02020603050405020304" pitchFamily="18" charset="0"/>
                <a:cs typeface="Times New Roman" panose="02020603050405020304" pitchFamily="18" charset="0"/>
              </a:rPr>
              <a:t>but after this the judgment:’). </a:t>
            </a:r>
          </a:p>
        </p:txBody>
      </p:sp>
    </p:spTree>
    <p:extLst>
      <p:ext uri="{BB962C8B-B14F-4D97-AF65-F5344CB8AC3E}">
        <p14:creationId xmlns:p14="http://schemas.microsoft.com/office/powerpoint/2010/main" val="48685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B90D6B-28A9-480A-85B0-58D1FD3725ED}"/>
              </a:ext>
            </a:extLst>
          </p:cNvPr>
          <p:cNvSpPr/>
          <p:nvPr/>
        </p:nvSpPr>
        <p:spPr>
          <a:xfrm>
            <a:off x="516835" y="365228"/>
            <a:ext cx="11158330" cy="523220"/>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WORKING OUT OUR OWN SALVATION</a:t>
            </a:r>
          </a:p>
        </p:txBody>
      </p:sp>
      <p:sp>
        <p:nvSpPr>
          <p:cNvPr id="4" name="Rectangle 3">
            <a:extLst>
              <a:ext uri="{FF2B5EF4-FFF2-40B4-BE49-F238E27FC236}">
                <a16:creationId xmlns:a16="http://schemas.microsoft.com/office/drawing/2014/main" id="{C79E8B6E-703F-4F65-98CD-1162463053D3}"/>
              </a:ext>
            </a:extLst>
          </p:cNvPr>
          <p:cNvSpPr/>
          <p:nvPr/>
        </p:nvSpPr>
        <p:spPr>
          <a:xfrm>
            <a:off x="655981" y="1120582"/>
            <a:ext cx="10880035" cy="461665"/>
          </a:xfrm>
          <a:prstGeom prst="rect">
            <a:avLst/>
          </a:prstGeom>
          <a:solidFill>
            <a:schemeClr val="tx1"/>
          </a:solidFill>
        </p:spPr>
        <p:txBody>
          <a:bodyPr wrap="square">
            <a:spAutoFit/>
          </a:bodyPr>
          <a:lstStyle/>
          <a:p>
            <a:r>
              <a:rPr lang="en-US" sz="2400" b="1" i="1" dirty="0">
                <a:solidFill>
                  <a:schemeClr val="bg1"/>
                </a:solidFill>
                <a:latin typeface="Times New Roman" panose="02020603050405020304" pitchFamily="18" charset="0"/>
                <a:ea typeface="Calibri" panose="020F0502020204030204" pitchFamily="34" charset="0"/>
              </a:rPr>
              <a:t>WHAT WE SHOULD POUR into our SANCTIFICATION /SALVATION: </a:t>
            </a:r>
            <a:endParaRPr lang="en-US" sz="2400" b="1" i="1" dirty="0">
              <a:solidFill>
                <a:schemeClr val="bg1"/>
              </a:solidFill>
            </a:endParaRPr>
          </a:p>
        </p:txBody>
      </p:sp>
      <p:sp>
        <p:nvSpPr>
          <p:cNvPr id="6" name="Rectangle 5">
            <a:extLst>
              <a:ext uri="{FF2B5EF4-FFF2-40B4-BE49-F238E27FC236}">
                <a16:creationId xmlns:a16="http://schemas.microsoft.com/office/drawing/2014/main" id="{1A1E598D-FAC2-4D0F-9D2C-3F7275A5F7C1}"/>
              </a:ext>
            </a:extLst>
          </p:cNvPr>
          <p:cNvSpPr/>
          <p:nvPr/>
        </p:nvSpPr>
        <p:spPr>
          <a:xfrm>
            <a:off x="516834" y="2109738"/>
            <a:ext cx="11019181" cy="3539430"/>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1 …comfort of love, fellowship of the Spirit, bowels and mercies, </a:t>
            </a:r>
          </a:p>
          <a:p>
            <a:r>
              <a:rPr lang="en-US" sz="3200" dirty="0">
                <a:latin typeface="Times New Roman" panose="02020603050405020304" pitchFamily="18" charset="0"/>
                <a:cs typeface="Times New Roman" panose="02020603050405020304" pitchFamily="18" charset="0"/>
              </a:rPr>
              <a:t>2 …be likeminded, having the same love, being of one accord, of one mind. </a:t>
            </a:r>
          </a:p>
          <a:p>
            <a:r>
              <a:rPr lang="en-US" sz="3200" dirty="0">
                <a:latin typeface="Times New Roman" panose="02020603050405020304" pitchFamily="18" charset="0"/>
                <a:cs typeface="Times New Roman" panose="02020603050405020304" pitchFamily="18" charset="0"/>
              </a:rPr>
              <a:t>3…nothing be done through strife or vainglory; but in lowliness of mind let each esteem other better than themselves. </a:t>
            </a:r>
          </a:p>
          <a:p>
            <a:r>
              <a:rPr lang="en-US" sz="3200" dirty="0">
                <a:latin typeface="Times New Roman" panose="02020603050405020304" pitchFamily="18" charset="0"/>
                <a:cs typeface="Times New Roman" panose="02020603050405020304" pitchFamily="18" charset="0"/>
              </a:rPr>
              <a:t>4 Look not every man on his own things, but every man also on the things of others. </a:t>
            </a:r>
          </a:p>
        </p:txBody>
      </p:sp>
    </p:spTree>
    <p:extLst>
      <p:ext uri="{BB962C8B-B14F-4D97-AF65-F5344CB8AC3E}">
        <p14:creationId xmlns:p14="http://schemas.microsoft.com/office/powerpoint/2010/main" val="331609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B90D6B-28A9-480A-85B0-58D1FD3725ED}"/>
              </a:ext>
            </a:extLst>
          </p:cNvPr>
          <p:cNvSpPr/>
          <p:nvPr/>
        </p:nvSpPr>
        <p:spPr>
          <a:xfrm>
            <a:off x="516835" y="365228"/>
            <a:ext cx="11158330" cy="523220"/>
          </a:xfrm>
          <a:prstGeom prst="rect">
            <a:avLst/>
          </a:prstGeom>
        </p:spPr>
        <p:txBody>
          <a:bodyPr wrap="square">
            <a:spAutoFit/>
          </a:bodyPr>
          <a:lstStyle/>
          <a:p>
            <a:r>
              <a:rPr lang="en-US" sz="2800" b="1" dirty="0">
                <a:highlight>
                  <a:srgbClr val="FFFF00"/>
                </a:highlight>
                <a:latin typeface="Times New Roman" panose="02020603050405020304" pitchFamily="18" charset="0"/>
                <a:cs typeface="Times New Roman" panose="02020603050405020304" pitchFamily="18" charset="0"/>
              </a:rPr>
              <a:t>WORKING OUT OUR OWN SALVATION</a:t>
            </a:r>
          </a:p>
        </p:txBody>
      </p:sp>
      <p:sp>
        <p:nvSpPr>
          <p:cNvPr id="4" name="Rectangle 3">
            <a:extLst>
              <a:ext uri="{FF2B5EF4-FFF2-40B4-BE49-F238E27FC236}">
                <a16:creationId xmlns:a16="http://schemas.microsoft.com/office/drawing/2014/main" id="{C79E8B6E-703F-4F65-98CD-1162463053D3}"/>
              </a:ext>
            </a:extLst>
          </p:cNvPr>
          <p:cNvSpPr/>
          <p:nvPr/>
        </p:nvSpPr>
        <p:spPr>
          <a:xfrm>
            <a:off x="655981" y="1120582"/>
            <a:ext cx="10880035" cy="461665"/>
          </a:xfrm>
          <a:prstGeom prst="rect">
            <a:avLst/>
          </a:prstGeom>
          <a:solidFill>
            <a:schemeClr val="tx1"/>
          </a:solidFill>
        </p:spPr>
        <p:txBody>
          <a:bodyPr wrap="square">
            <a:spAutoFit/>
          </a:bodyPr>
          <a:lstStyle/>
          <a:p>
            <a:r>
              <a:rPr lang="en-US" sz="2400" b="1" i="1" dirty="0">
                <a:solidFill>
                  <a:schemeClr val="bg1"/>
                </a:solidFill>
                <a:latin typeface="Times New Roman" panose="02020603050405020304" pitchFamily="18" charset="0"/>
                <a:ea typeface="Calibri" panose="020F0502020204030204" pitchFamily="34" charset="0"/>
              </a:rPr>
              <a:t>WHAT WE SHOULD POUR into our SANCTIFICATION /SALVATION: </a:t>
            </a:r>
            <a:endParaRPr lang="en-US" sz="2400" b="1" i="1" dirty="0">
              <a:solidFill>
                <a:schemeClr val="bg1"/>
              </a:solidFill>
            </a:endParaRPr>
          </a:p>
        </p:txBody>
      </p:sp>
      <p:sp>
        <p:nvSpPr>
          <p:cNvPr id="5" name="Rectangle 4">
            <a:extLst>
              <a:ext uri="{FF2B5EF4-FFF2-40B4-BE49-F238E27FC236}">
                <a16:creationId xmlns:a16="http://schemas.microsoft.com/office/drawing/2014/main" id="{FD8E8A0F-5970-49B1-AA5D-A13B458ABC66}"/>
              </a:ext>
            </a:extLst>
          </p:cNvPr>
          <p:cNvSpPr/>
          <p:nvPr/>
        </p:nvSpPr>
        <p:spPr>
          <a:xfrm>
            <a:off x="516833" y="5784886"/>
            <a:ext cx="11158330" cy="707886"/>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He was exhorting them by telling them that they should be </a:t>
            </a:r>
            <a:r>
              <a:rPr lang="en-US" sz="2000" b="1" i="1" dirty="0">
                <a:solidFill>
                  <a:srgbClr val="C00000"/>
                </a:solidFill>
                <a:latin typeface="Times New Roman" panose="02020603050405020304" pitchFamily="18" charset="0"/>
                <a:cs typeface="Times New Roman" panose="02020603050405020304" pitchFamily="18" charset="0"/>
              </a:rPr>
              <a:t>“holding fast to the word of life,</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so that in the day of Christ I may be proud that I did not run in vain or labor in vain</a:t>
            </a:r>
            <a:r>
              <a:rPr lang="en-US" sz="2000" dirty="0">
                <a:latin typeface="Times New Roman" panose="02020603050405020304" pitchFamily="18" charset="0"/>
                <a:cs typeface="Times New Roman" panose="02020603050405020304" pitchFamily="18" charset="0"/>
              </a:rPr>
              <a:t>” (Phil 2:16). </a:t>
            </a:r>
          </a:p>
        </p:txBody>
      </p:sp>
      <p:sp>
        <p:nvSpPr>
          <p:cNvPr id="6" name="Rectangle 5">
            <a:extLst>
              <a:ext uri="{FF2B5EF4-FFF2-40B4-BE49-F238E27FC236}">
                <a16:creationId xmlns:a16="http://schemas.microsoft.com/office/drawing/2014/main" id="{7A2333D6-689B-4B5C-8976-F086E10944CB}"/>
              </a:ext>
            </a:extLst>
          </p:cNvPr>
          <p:cNvSpPr/>
          <p:nvPr/>
        </p:nvSpPr>
        <p:spPr>
          <a:xfrm>
            <a:off x="516835" y="1780632"/>
            <a:ext cx="11332265" cy="3757760"/>
          </a:xfrm>
          <a:prstGeom prst="rect">
            <a:avLst/>
          </a:prstGeom>
        </p:spPr>
        <p:txBody>
          <a:bodyPr wrap="square">
            <a:spAutoFit/>
          </a:bodyPr>
          <a:lstStyle/>
          <a:p>
            <a:pPr>
              <a:lnSpc>
                <a:spcPct val="107000"/>
              </a:lnSpc>
            </a:pPr>
            <a:r>
              <a:rPr lang="en-US" sz="28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5</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Let this mind be in you</a:t>
            </a:r>
            <a:r>
              <a:rPr lang="en-US" sz="2800" dirty="0">
                <a:latin typeface="Times New Roman" panose="02020603050405020304" pitchFamily="18" charset="0"/>
                <a:ea typeface="Calibri" panose="020F0502020204030204" pitchFamily="34" charset="0"/>
                <a:cs typeface="Times New Roman" panose="02020603050405020304" pitchFamily="18" charset="0"/>
              </a:rPr>
              <a:t>, which was also in Christ Jesus: </a:t>
            </a:r>
          </a:p>
          <a:p>
            <a:pPr>
              <a:lnSpc>
                <a:spcPct val="107000"/>
              </a:lnSpc>
            </a:pPr>
            <a:r>
              <a:rPr lang="en-US" sz="28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made himself of no reputation</a:t>
            </a:r>
            <a:r>
              <a:rPr lang="en-US" sz="2800" dirty="0">
                <a:latin typeface="Times New Roman" panose="02020603050405020304" pitchFamily="18" charset="0"/>
                <a:ea typeface="Calibri" panose="020F0502020204030204" pitchFamily="34" charset="0"/>
                <a:cs typeface="Times New Roman" panose="02020603050405020304" pitchFamily="18" charset="0"/>
              </a:rPr>
              <a:t>, and took upon him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the form of a servant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pPr>
            <a:r>
              <a:rPr lang="en-US" sz="28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8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…humbled himself</a:t>
            </a:r>
            <a:r>
              <a:rPr lang="en-US" sz="2800" dirty="0">
                <a:latin typeface="Times New Roman" panose="02020603050405020304" pitchFamily="18" charset="0"/>
                <a:ea typeface="Calibri" panose="020F0502020204030204" pitchFamily="34" charset="0"/>
                <a:cs typeface="Times New Roman" panose="02020603050405020304" pitchFamily="18" charset="0"/>
              </a:rPr>
              <a:t>, and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became obedient </a:t>
            </a:r>
            <a:r>
              <a:rPr lang="en-US" sz="2800" dirty="0">
                <a:latin typeface="Times New Roman" panose="02020603050405020304" pitchFamily="18" charset="0"/>
                <a:ea typeface="Calibri" panose="020F0502020204030204" pitchFamily="34" charset="0"/>
                <a:cs typeface="Times New Roman" panose="02020603050405020304" pitchFamily="18" charset="0"/>
              </a:rPr>
              <a:t>unto death, even the death of the cross. </a:t>
            </a:r>
          </a:p>
          <a:p>
            <a:pPr>
              <a:lnSpc>
                <a:spcPct val="107000"/>
              </a:lnSpc>
            </a:pPr>
            <a:r>
              <a:rPr lang="en-US" sz="28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9</a:t>
            </a:r>
            <a:r>
              <a:rPr lang="en-US" sz="2800" dirty="0">
                <a:latin typeface="Times New Roman" panose="02020603050405020304" pitchFamily="18" charset="0"/>
                <a:ea typeface="Calibri" panose="020F0502020204030204" pitchFamily="34" charset="0"/>
                <a:cs typeface="Times New Roman" panose="02020603050405020304" pitchFamily="18" charset="0"/>
              </a:rPr>
              <a:t> …always obeyed, in presence and much more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in my absence</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work out your own salvation with fear and trembling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pPr>
            <a:r>
              <a:rPr lang="en-US" sz="28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13</a:t>
            </a:r>
            <a:r>
              <a:rPr lang="en-US" sz="2800" dirty="0">
                <a:latin typeface="Times New Roman" panose="02020603050405020304" pitchFamily="18" charset="0"/>
                <a:ea typeface="Calibri" panose="020F0502020204030204" pitchFamily="34" charset="0"/>
                <a:cs typeface="Times New Roman" panose="02020603050405020304" pitchFamily="18" charset="0"/>
              </a:rPr>
              <a:t> For it is God which worketh in you both to will and to do of his good pleasure.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753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32BF9F-B275-4068-BCD1-BB8F2E9D8ED0}"/>
              </a:ext>
            </a:extLst>
          </p:cNvPr>
          <p:cNvSpPr/>
          <p:nvPr/>
        </p:nvSpPr>
        <p:spPr>
          <a:xfrm>
            <a:off x="390939" y="484498"/>
            <a:ext cx="11410122" cy="1815882"/>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1 Kings 2:4 </a:t>
            </a:r>
            <a:r>
              <a:rPr lang="en-US" sz="2800" dirty="0">
                <a:latin typeface="Times New Roman" panose="02020603050405020304" pitchFamily="18" charset="0"/>
                <a:cs typeface="Times New Roman" panose="02020603050405020304" pitchFamily="18" charset="0"/>
              </a:rPr>
              <a:t>– </a:t>
            </a:r>
            <a:r>
              <a:rPr lang="en-US" sz="2800" i="1" dirty="0">
                <a:solidFill>
                  <a:srgbClr val="C00000"/>
                </a:solidFill>
                <a:latin typeface="Times New Roman" panose="02020603050405020304" pitchFamily="18" charset="0"/>
                <a:cs typeface="Times New Roman" panose="02020603050405020304" pitchFamily="18" charset="0"/>
              </a:rPr>
              <a:t>“That the Lord may continue his word which he </a:t>
            </a:r>
            <a:r>
              <a:rPr lang="en-US" sz="2800" i="1" dirty="0" err="1">
                <a:solidFill>
                  <a:srgbClr val="C00000"/>
                </a:solidFill>
                <a:latin typeface="Times New Roman" panose="02020603050405020304" pitchFamily="18" charset="0"/>
                <a:cs typeface="Times New Roman" panose="02020603050405020304" pitchFamily="18" charset="0"/>
              </a:rPr>
              <a:t>spake</a:t>
            </a:r>
            <a:r>
              <a:rPr lang="en-US" sz="2800" i="1" dirty="0">
                <a:solidFill>
                  <a:srgbClr val="C00000"/>
                </a:solidFill>
                <a:latin typeface="Times New Roman" panose="02020603050405020304" pitchFamily="18" charset="0"/>
                <a:cs typeface="Times New Roman" panose="02020603050405020304" pitchFamily="18" charset="0"/>
              </a:rPr>
              <a:t> concerning me, saying, If thy children take heed to their way, to walk before me in truth with all their heart and with all their soul, there shall not fail thee (said he) a man on the throne of Israel.”</a:t>
            </a:r>
          </a:p>
        </p:txBody>
      </p:sp>
      <p:sp>
        <p:nvSpPr>
          <p:cNvPr id="3" name="Rectangle 2">
            <a:extLst>
              <a:ext uri="{FF2B5EF4-FFF2-40B4-BE49-F238E27FC236}">
                <a16:creationId xmlns:a16="http://schemas.microsoft.com/office/drawing/2014/main" id="{61E48575-FA03-4344-B85F-4322DD615FBE}"/>
              </a:ext>
            </a:extLst>
          </p:cNvPr>
          <p:cNvSpPr/>
          <p:nvPr/>
        </p:nvSpPr>
        <p:spPr>
          <a:xfrm>
            <a:off x="390938" y="2568545"/>
            <a:ext cx="11410122" cy="954107"/>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Psalm 86:11 </a:t>
            </a:r>
            <a:r>
              <a:rPr lang="en-US" sz="2800" dirty="0">
                <a:latin typeface="Times New Roman" panose="02020603050405020304" pitchFamily="18" charset="0"/>
                <a:cs typeface="Times New Roman" panose="02020603050405020304" pitchFamily="18" charset="0"/>
              </a:rPr>
              <a:t>- </a:t>
            </a:r>
            <a:r>
              <a:rPr lang="en-US" sz="2800" i="1" dirty="0">
                <a:solidFill>
                  <a:srgbClr val="C00000"/>
                </a:solidFill>
                <a:latin typeface="Times New Roman" panose="02020603050405020304" pitchFamily="18" charset="0"/>
                <a:cs typeface="Times New Roman" panose="02020603050405020304" pitchFamily="18" charset="0"/>
              </a:rPr>
              <a:t>Teach me thy way, O Lord; I will walk in thy truth: unite my heart to fear thy name.”</a:t>
            </a:r>
          </a:p>
        </p:txBody>
      </p:sp>
      <p:sp>
        <p:nvSpPr>
          <p:cNvPr id="4" name="Rectangle 3">
            <a:extLst>
              <a:ext uri="{FF2B5EF4-FFF2-40B4-BE49-F238E27FC236}">
                <a16:creationId xmlns:a16="http://schemas.microsoft.com/office/drawing/2014/main" id="{B9278EBA-A66F-4BEE-8788-FD9795C1EE54}"/>
              </a:ext>
            </a:extLst>
          </p:cNvPr>
          <p:cNvSpPr/>
          <p:nvPr/>
        </p:nvSpPr>
        <p:spPr>
          <a:xfrm>
            <a:off x="390938" y="4128052"/>
            <a:ext cx="11410121" cy="523220"/>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3 John 4 </a:t>
            </a:r>
            <a:r>
              <a:rPr lang="en-US" sz="2800" i="1" dirty="0">
                <a:solidFill>
                  <a:srgbClr val="C00000"/>
                </a:solidFill>
                <a:latin typeface="Times New Roman" panose="02020603050405020304" pitchFamily="18" charset="0"/>
                <a:cs typeface="Times New Roman" panose="02020603050405020304" pitchFamily="18" charset="0"/>
              </a:rPr>
              <a:t>– “I have no greater joy than to hear that my children walk in truth.”</a:t>
            </a:r>
          </a:p>
        </p:txBody>
      </p:sp>
      <p:sp>
        <p:nvSpPr>
          <p:cNvPr id="5" name="Rectangle 4">
            <a:extLst>
              <a:ext uri="{FF2B5EF4-FFF2-40B4-BE49-F238E27FC236}">
                <a16:creationId xmlns:a16="http://schemas.microsoft.com/office/drawing/2014/main" id="{943D7CE6-5567-40D5-A115-FA602910F0BE}"/>
              </a:ext>
            </a:extLst>
          </p:cNvPr>
          <p:cNvSpPr/>
          <p:nvPr/>
        </p:nvSpPr>
        <p:spPr>
          <a:xfrm>
            <a:off x="390938" y="5256672"/>
            <a:ext cx="11151705" cy="954107"/>
          </a:xfrm>
          <a:prstGeom prst="rect">
            <a:avLst/>
          </a:prstGeom>
        </p:spPr>
        <p:txBody>
          <a:bodyPr wrap="square">
            <a:spAutoFit/>
          </a:bodyPr>
          <a:lstStyle/>
          <a:p>
            <a:r>
              <a:rPr lang="en-US" sz="2800" b="1" u="none" strike="noStrike" dirty="0">
                <a:effectLst/>
                <a:latin typeface="Times New Roman" panose="02020603050405020304" pitchFamily="18" charset="0"/>
                <a:cs typeface="Times New Roman" panose="02020603050405020304" pitchFamily="18" charset="0"/>
              </a:rPr>
              <a:t>Galatians 5:16 </a:t>
            </a:r>
            <a:r>
              <a:rPr lang="en-US" sz="2800" b="0" i="1" u="none" strike="noStrike" dirty="0">
                <a:effectLst/>
                <a:latin typeface="Times New Roman" panose="02020603050405020304" pitchFamily="18" charset="0"/>
                <a:cs typeface="Times New Roman" panose="02020603050405020304" pitchFamily="18" charset="0"/>
              </a:rPr>
              <a:t>-  </a:t>
            </a:r>
            <a:r>
              <a:rPr lang="en-US" sz="2800" b="0" i="1" u="none" strike="noStrike" dirty="0">
                <a:solidFill>
                  <a:srgbClr val="C00000"/>
                </a:solidFill>
                <a:effectLst/>
                <a:latin typeface="Times New Roman" panose="02020603050405020304" pitchFamily="18" charset="0"/>
                <a:cs typeface="Times New Roman" panose="02020603050405020304" pitchFamily="18" charset="0"/>
              </a:rPr>
              <a:t>“</a:t>
            </a:r>
            <a:r>
              <a:rPr lang="en-US" sz="2800" b="1" i="1" u="none" strike="noStrike" baseline="30000" dirty="0">
                <a:solidFill>
                  <a:srgbClr val="C00000"/>
                </a:solidFill>
                <a:effectLst/>
                <a:latin typeface="Times New Roman" panose="02020603050405020304" pitchFamily="18" charset="0"/>
                <a:cs typeface="Times New Roman" panose="02020603050405020304" pitchFamily="18" charset="0"/>
              </a:rPr>
              <a:t> </a:t>
            </a:r>
            <a:r>
              <a:rPr lang="en-US" sz="2800" b="0" i="1" u="none" strike="noStrike" dirty="0">
                <a:solidFill>
                  <a:srgbClr val="C00000"/>
                </a:solidFill>
                <a:effectLst/>
                <a:latin typeface="Times New Roman" panose="02020603050405020304" pitchFamily="18" charset="0"/>
                <a:cs typeface="Times New Roman" panose="02020603050405020304" pitchFamily="18" charset="0"/>
              </a:rPr>
              <a:t>This I say then, Walk in the Spirit, and ye shall not fulfil the lust of the flesh.”</a:t>
            </a:r>
          </a:p>
        </p:txBody>
      </p:sp>
    </p:spTree>
    <p:extLst>
      <p:ext uri="{BB962C8B-B14F-4D97-AF65-F5344CB8AC3E}">
        <p14:creationId xmlns:p14="http://schemas.microsoft.com/office/powerpoint/2010/main" val="407011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F8C724-9E26-4BFE-A568-83403B544497}"/>
              </a:ext>
            </a:extLst>
          </p:cNvPr>
          <p:cNvSpPr/>
          <p:nvPr/>
        </p:nvSpPr>
        <p:spPr>
          <a:xfrm>
            <a:off x="165651" y="608111"/>
            <a:ext cx="11860697" cy="6000489"/>
          </a:xfrm>
          <a:prstGeom prst="rect">
            <a:avLst/>
          </a:prstGeom>
        </p:spPr>
        <p:txBody>
          <a:bodyPr wrap="square">
            <a:spAutoFit/>
          </a:bodyPr>
          <a:lstStyle/>
          <a:p>
            <a:pPr algn="just">
              <a:lnSpc>
                <a:spcPct val="107000"/>
              </a:lnSpc>
            </a:pP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a:t>
            </a:r>
            <a:r>
              <a:rPr lang="en-US" sz="2400" dirty="0">
                <a:latin typeface="Times New Roman" panose="02020603050405020304" pitchFamily="18" charset="0"/>
                <a:ea typeface="Calibri" panose="020F0502020204030204" pitchFamily="34" charset="0"/>
                <a:cs typeface="Times New Roman" panose="02020603050405020304" pitchFamily="18" charset="0"/>
              </a:rPr>
              <a:t> If there be therefore any consolation in Christ, if any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comfort of love</a:t>
            </a:r>
            <a:r>
              <a:rPr lang="en-US" sz="2400" dirty="0">
                <a:latin typeface="Times New Roman" panose="02020603050405020304" pitchFamily="18" charset="0"/>
                <a:ea typeface="Calibri" panose="020F0502020204030204" pitchFamily="34" charset="0"/>
                <a:cs typeface="Times New Roman" panose="02020603050405020304" pitchFamily="18" charset="0"/>
              </a:rPr>
              <a:t>, if any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fellowship of the Spirit</a:t>
            </a:r>
            <a:r>
              <a:rPr lang="en-US" sz="2400" dirty="0">
                <a:latin typeface="Times New Roman" panose="02020603050405020304" pitchFamily="18" charset="0"/>
                <a:ea typeface="Calibri" panose="020F0502020204030204" pitchFamily="34" charset="0"/>
                <a:cs typeface="Times New Roman" panose="02020603050405020304" pitchFamily="18" charset="0"/>
              </a:rPr>
              <a:t>, if any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bowels and mercies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a:t>
            </a:r>
            <a:r>
              <a:rPr lang="en-US" sz="2400" dirty="0">
                <a:latin typeface="Times New Roman" panose="02020603050405020304" pitchFamily="18" charset="0"/>
                <a:ea typeface="Calibri" panose="020F0502020204030204" pitchFamily="34" charset="0"/>
                <a:cs typeface="Times New Roman" panose="02020603050405020304" pitchFamily="18" charset="0"/>
              </a:rPr>
              <a:t>Fulfil ye my joy, that ye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be likeminded</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having the same love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being of one accord</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of one mind</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Let nothing be done through strife or vainglory</a:t>
            </a:r>
            <a:r>
              <a:rPr lang="en-US" sz="2400" dirty="0">
                <a:latin typeface="Times New Roman" panose="02020603050405020304" pitchFamily="18" charset="0"/>
                <a:ea typeface="Calibri" panose="020F0502020204030204" pitchFamily="34" charset="0"/>
                <a:cs typeface="Times New Roman" panose="02020603050405020304" pitchFamily="18" charset="0"/>
              </a:rPr>
              <a:t>; but in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lowliness of mind </a:t>
            </a:r>
            <a:r>
              <a:rPr lang="en-US" sz="2400" dirty="0">
                <a:latin typeface="Times New Roman" panose="02020603050405020304" pitchFamily="18" charset="0"/>
                <a:ea typeface="Calibri" panose="020F0502020204030204" pitchFamily="34" charset="0"/>
                <a:cs typeface="Times New Roman" panose="02020603050405020304" pitchFamily="18" charset="0"/>
              </a:rPr>
              <a:t>let each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esteem other better than themselves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4</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Look not every man on his own things, but every man also on the things of others.</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5</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Let this mind be in you</a:t>
            </a:r>
            <a:r>
              <a:rPr lang="en-US" sz="2400" dirty="0">
                <a:latin typeface="Times New Roman" panose="02020603050405020304" pitchFamily="18" charset="0"/>
                <a:ea typeface="Calibri" panose="020F0502020204030204" pitchFamily="34" charset="0"/>
                <a:cs typeface="Times New Roman" panose="02020603050405020304" pitchFamily="18" charset="0"/>
              </a:rPr>
              <a:t>, which was also in Christ Jesus: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6</a:t>
            </a:r>
            <a:r>
              <a:rPr lang="en-US" sz="2400" dirty="0">
                <a:latin typeface="Times New Roman" panose="02020603050405020304" pitchFamily="18" charset="0"/>
                <a:ea typeface="Calibri" panose="020F0502020204030204" pitchFamily="34" charset="0"/>
                <a:cs typeface="Times New Roman" panose="02020603050405020304" pitchFamily="18" charset="0"/>
              </a:rPr>
              <a:t> Who, being in the form of God, thought it not robbery to be equal with God: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7</a:t>
            </a:r>
            <a:r>
              <a:rPr lang="en-US" sz="2400" dirty="0">
                <a:latin typeface="Times New Roman" panose="02020603050405020304" pitchFamily="18" charset="0"/>
                <a:ea typeface="Calibri" panose="020F0502020204030204" pitchFamily="34" charset="0"/>
                <a:cs typeface="Times New Roman" panose="02020603050405020304" pitchFamily="18" charset="0"/>
              </a:rPr>
              <a:t> But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made himself of no reputation</a:t>
            </a:r>
            <a:r>
              <a:rPr lang="en-US" sz="2400" dirty="0">
                <a:latin typeface="Times New Roman" panose="02020603050405020304" pitchFamily="18" charset="0"/>
                <a:ea typeface="Calibri" panose="020F0502020204030204" pitchFamily="34" charset="0"/>
                <a:cs typeface="Times New Roman" panose="02020603050405020304" pitchFamily="18" charset="0"/>
              </a:rPr>
              <a:t>, and took upon him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the form of a servant</a:t>
            </a:r>
            <a:r>
              <a:rPr lang="en-US" sz="2400" dirty="0">
                <a:latin typeface="Times New Roman" panose="02020603050405020304" pitchFamily="18" charset="0"/>
                <a:ea typeface="Calibri" panose="020F0502020204030204" pitchFamily="34" charset="0"/>
                <a:cs typeface="Times New Roman" panose="02020603050405020304" pitchFamily="18" charset="0"/>
              </a:rPr>
              <a:t>, and was made in the likeness of men: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8</a:t>
            </a:r>
            <a:r>
              <a:rPr lang="en-US" sz="2400" dirty="0">
                <a:latin typeface="Times New Roman" panose="02020603050405020304" pitchFamily="18" charset="0"/>
                <a:ea typeface="Calibri" panose="020F0502020204030204" pitchFamily="34" charset="0"/>
                <a:cs typeface="Times New Roman" panose="02020603050405020304" pitchFamily="18" charset="0"/>
              </a:rPr>
              <a:t> And being found in fashion as a man, he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humbled himself</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became obedient </a:t>
            </a:r>
            <a:r>
              <a:rPr lang="en-US" sz="2400" dirty="0">
                <a:latin typeface="Times New Roman" panose="02020603050405020304" pitchFamily="18" charset="0"/>
                <a:ea typeface="Calibri" panose="020F0502020204030204" pitchFamily="34" charset="0"/>
                <a:cs typeface="Times New Roman" panose="02020603050405020304" pitchFamily="18" charset="0"/>
              </a:rPr>
              <a:t>unto death, even the death of the cross.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9</a:t>
            </a:r>
            <a:r>
              <a:rPr lang="en-US" sz="2400" dirty="0">
                <a:latin typeface="Times New Roman" panose="02020603050405020304" pitchFamily="18" charset="0"/>
                <a:ea typeface="Calibri" panose="020F0502020204030204" pitchFamily="34" charset="0"/>
                <a:cs typeface="Times New Roman" panose="02020603050405020304" pitchFamily="18" charset="0"/>
              </a:rPr>
              <a:t> Wherefore God also hath highly exalted him, and given him a name which is above every name: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10</a:t>
            </a:r>
            <a:r>
              <a:rPr lang="en-US" sz="2400" dirty="0">
                <a:latin typeface="Times New Roman" panose="02020603050405020304" pitchFamily="18" charset="0"/>
                <a:ea typeface="Calibri" panose="020F0502020204030204" pitchFamily="34" charset="0"/>
                <a:cs typeface="Times New Roman" panose="02020603050405020304" pitchFamily="18" charset="0"/>
              </a:rPr>
              <a:t> That at the name of Jesus every knee should bow, of things in heaven, and things in earth, and things under the earth;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11</a:t>
            </a:r>
            <a:r>
              <a:rPr lang="en-US" sz="2400" dirty="0">
                <a:latin typeface="Times New Roman" panose="02020603050405020304" pitchFamily="18" charset="0"/>
                <a:ea typeface="Calibri" panose="020F0502020204030204" pitchFamily="34" charset="0"/>
                <a:cs typeface="Times New Roman" panose="02020603050405020304" pitchFamily="18" charset="0"/>
              </a:rPr>
              <a:t> And that every tongue should confess that Jesus Christ is Lord, to the glory of God the Father.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12</a:t>
            </a:r>
            <a:r>
              <a:rPr lang="en-US" sz="2400" dirty="0">
                <a:latin typeface="Times New Roman" panose="02020603050405020304" pitchFamily="18" charset="0"/>
                <a:ea typeface="Calibri" panose="020F0502020204030204" pitchFamily="34" charset="0"/>
                <a:cs typeface="Times New Roman" panose="02020603050405020304" pitchFamily="18" charset="0"/>
              </a:rPr>
              <a:t> Wherefore, my beloved, as ye have always obeyed, not as in my presence only, but now much more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in my absence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work out your own salvation with fear and trembling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13</a:t>
            </a:r>
            <a:r>
              <a:rPr lang="en-US" sz="2400" dirty="0">
                <a:latin typeface="Times New Roman" panose="02020603050405020304" pitchFamily="18" charset="0"/>
                <a:ea typeface="Calibri" panose="020F0502020204030204" pitchFamily="34" charset="0"/>
                <a:cs typeface="Times New Roman" panose="02020603050405020304" pitchFamily="18" charset="0"/>
              </a:rPr>
              <a:t> For it is God which worketh in you both to will and to do of his good pleasure.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B6D49A3F-1ED2-4750-849A-939DD768A16D}"/>
              </a:ext>
            </a:extLst>
          </p:cNvPr>
          <p:cNvSpPr/>
          <p:nvPr/>
        </p:nvSpPr>
        <p:spPr>
          <a:xfrm>
            <a:off x="271669" y="86786"/>
            <a:ext cx="2416046" cy="375552"/>
          </a:xfrm>
          <a:prstGeom prst="rect">
            <a:avLst/>
          </a:prstGeom>
        </p:spPr>
        <p:txBody>
          <a:bodyPr wrap="none">
            <a:spAutoFit/>
          </a:bodyPr>
          <a:lstStyle/>
          <a:p>
            <a:pPr algn="ctr">
              <a:lnSpc>
                <a:spcPct val="107000"/>
              </a:lnSpc>
            </a:pPr>
            <a:r>
              <a:rPr lang="en-US" dirty="0">
                <a:latin typeface="Arial Black" panose="020B0A04020102020204" pitchFamily="34" charset="0"/>
                <a:ea typeface="Calibri" panose="020F0502020204030204" pitchFamily="34" charset="0"/>
                <a:cs typeface="Times New Roman" panose="02020603050405020304" pitchFamily="18" charset="0"/>
              </a:rPr>
              <a:t>Philippians 2:1-13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66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167869-7E46-42FF-B33A-50C223334B30}"/>
              </a:ext>
            </a:extLst>
          </p:cNvPr>
          <p:cNvSpPr/>
          <p:nvPr/>
        </p:nvSpPr>
        <p:spPr>
          <a:xfrm>
            <a:off x="225287" y="338998"/>
            <a:ext cx="3761094" cy="469937"/>
          </a:xfrm>
          <a:prstGeom prst="rect">
            <a:avLst/>
          </a:prstGeom>
        </p:spPr>
        <p:txBody>
          <a:bodyPr wrap="none">
            <a:spAutoFit/>
          </a:bodyPr>
          <a:lstStyle/>
          <a:p>
            <a:pPr algn="ctr">
              <a:lnSpc>
                <a:spcPct val="107000"/>
              </a:lnSpc>
            </a:pPr>
            <a:r>
              <a:rPr lang="en-US" sz="2400" dirty="0">
                <a:latin typeface="Arial Black" panose="020B0A04020102020204" pitchFamily="34" charset="0"/>
                <a:ea typeface="Calibri" panose="020F0502020204030204" pitchFamily="34" charset="0"/>
                <a:cs typeface="Times New Roman" panose="02020603050405020304" pitchFamily="18" charset="0"/>
              </a:rPr>
              <a:t>Deuteronomy 3:24-28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C23111D-E0D2-4801-A625-0DA7FFC10F19}"/>
              </a:ext>
            </a:extLst>
          </p:cNvPr>
          <p:cNvSpPr/>
          <p:nvPr/>
        </p:nvSpPr>
        <p:spPr>
          <a:xfrm>
            <a:off x="225287" y="1315601"/>
            <a:ext cx="11781183" cy="3629455"/>
          </a:xfrm>
          <a:prstGeom prst="rect">
            <a:avLst/>
          </a:prstGeom>
        </p:spPr>
        <p:txBody>
          <a:bodyPr wrap="square">
            <a:spAutoFit/>
          </a:bodyPr>
          <a:lstStyle/>
          <a:p>
            <a:pPr algn="just">
              <a:lnSpc>
                <a:spcPct val="107000"/>
              </a:lnSpc>
            </a:pP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24</a:t>
            </a: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O Lord God, thou hast begun to shew thy servant thy greatness, and thy mighty hand: for what God is there in heaven or in earth, that can do according to thy works, and according to thy might?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25</a:t>
            </a:r>
            <a:r>
              <a:rPr lang="en-US" sz="2400" dirty="0">
                <a:latin typeface="Times New Roman" panose="02020603050405020304" pitchFamily="18" charset="0"/>
                <a:ea typeface="Calibri" panose="020F0502020204030204" pitchFamily="34" charset="0"/>
                <a:cs typeface="Times New Roman" panose="02020603050405020304" pitchFamily="18" charset="0"/>
              </a:rPr>
              <a:t> I pray thee, let me go over, and see the good land that is beyond Jordan, that goodly mountain, and Lebanon.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26</a:t>
            </a:r>
            <a:r>
              <a:rPr lang="en-US" sz="2400" dirty="0">
                <a:latin typeface="Times New Roman" panose="02020603050405020304" pitchFamily="18" charset="0"/>
                <a:ea typeface="Calibri" panose="020F0502020204030204" pitchFamily="34" charset="0"/>
                <a:cs typeface="Times New Roman" panose="02020603050405020304" pitchFamily="18" charset="0"/>
              </a:rPr>
              <a:t> But the Lord was wroth with me for your sakes, and would not hear me: and the Lord said unto me, Let it suffice thee; speak no more unto me of this matter.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27</a:t>
            </a:r>
            <a:r>
              <a:rPr lang="en-US" sz="2400" dirty="0">
                <a:latin typeface="Times New Roman" panose="02020603050405020304" pitchFamily="18" charset="0"/>
                <a:ea typeface="Calibri" panose="020F0502020204030204" pitchFamily="34" charset="0"/>
                <a:cs typeface="Times New Roman" panose="02020603050405020304" pitchFamily="18" charset="0"/>
              </a:rPr>
              <a:t> Get thee up into the top of Pisgah, and lift up thine eyes westward, and northward, and southward, and eastward, and behold it with thine eyes: for thou shalt not go over this Jordan. </a:t>
            </a:r>
            <a:r>
              <a:rPr lang="en-US" sz="2400" b="1"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28</a:t>
            </a:r>
            <a:r>
              <a:rPr lang="en-US" sz="2400" dirty="0">
                <a:latin typeface="Times New Roman" panose="02020603050405020304" pitchFamily="18" charset="0"/>
                <a:ea typeface="Calibri" panose="020F0502020204030204" pitchFamily="34" charset="0"/>
                <a:cs typeface="Times New Roman" panose="02020603050405020304" pitchFamily="18" charset="0"/>
              </a:rPr>
              <a:t> But charge Joshua, and encourage him, and strengthen him: for he shall go over before this people, and he shall cause them to inherit the land which thou shalt see.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651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04B305-7ABB-4FF7-B78C-4DB027E528F2}"/>
              </a:ext>
            </a:extLst>
          </p:cNvPr>
          <p:cNvSpPr/>
          <p:nvPr/>
        </p:nvSpPr>
        <p:spPr>
          <a:xfrm>
            <a:off x="722243" y="889843"/>
            <a:ext cx="10747513" cy="5078313"/>
          </a:xfrm>
          <a:prstGeom prst="rect">
            <a:avLst/>
          </a:prstGeom>
        </p:spPr>
        <p:txBody>
          <a:bodyPr wrap="square">
            <a:spAutoFit/>
          </a:bodyPr>
          <a:lstStyle/>
          <a:p>
            <a:r>
              <a:rPr lang="en-US" sz="3600" b="1" u="sng" dirty="0">
                <a:latin typeface="Times New Roman" panose="02020603050405020304" pitchFamily="18" charset="0"/>
                <a:cs typeface="Times New Roman" panose="02020603050405020304" pitchFamily="18" charset="0"/>
              </a:rPr>
              <a:t>DISCLAIMER: </a:t>
            </a:r>
          </a:p>
          <a:p>
            <a:endParaRPr lang="en-US" sz="3600" b="1" u="sng"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The scripture in Philippians that we read, is </a:t>
            </a:r>
            <a:r>
              <a:rPr lang="en-US" sz="3600" b="1" dirty="0">
                <a:latin typeface="Times New Roman" panose="02020603050405020304" pitchFamily="18" charset="0"/>
                <a:cs typeface="Times New Roman" panose="02020603050405020304" pitchFamily="18" charset="0"/>
              </a:rPr>
              <a:t>NOT saying </a:t>
            </a:r>
            <a:r>
              <a:rPr lang="en-US" sz="3600" dirty="0">
                <a:latin typeface="Times New Roman" panose="02020603050405020304" pitchFamily="18" charset="0"/>
                <a:cs typeface="Times New Roman" panose="02020603050405020304" pitchFamily="18" charset="0"/>
              </a:rPr>
              <a:t>you can create </a:t>
            </a:r>
            <a:r>
              <a:rPr lang="en-US" sz="3600" b="1" dirty="0">
                <a:latin typeface="Times New Roman" panose="02020603050405020304" pitchFamily="18" charset="0"/>
                <a:cs typeface="Times New Roman" panose="02020603050405020304" pitchFamily="18" charset="0"/>
              </a:rPr>
              <a:t>you own SALVATION</a:t>
            </a:r>
            <a:r>
              <a:rPr lang="en-US" sz="3600" dirty="0">
                <a:latin typeface="Times New Roman" panose="02020603050405020304" pitchFamily="18" charset="0"/>
                <a:cs typeface="Times New Roman" panose="02020603050405020304" pitchFamily="18" charset="0"/>
              </a:rPr>
              <a:t>; nor is it saying you can </a:t>
            </a:r>
            <a:r>
              <a:rPr lang="en-US" sz="3600" b="1" dirty="0">
                <a:latin typeface="Times New Roman" panose="02020603050405020304" pitchFamily="18" charset="0"/>
                <a:cs typeface="Times New Roman" panose="02020603050405020304" pitchFamily="18" charset="0"/>
              </a:rPr>
              <a:t>do whatever you WANT to DO </a:t>
            </a:r>
            <a:r>
              <a:rPr lang="en-US" sz="3600" dirty="0">
                <a:latin typeface="Times New Roman" panose="02020603050405020304" pitchFamily="18" charset="0"/>
                <a:cs typeface="Times New Roman" panose="02020603050405020304" pitchFamily="18" charset="0"/>
              </a:rPr>
              <a:t>or </a:t>
            </a:r>
            <a:r>
              <a:rPr lang="en-US" sz="3600" b="1" dirty="0">
                <a:latin typeface="Times New Roman" panose="02020603050405020304" pitchFamily="18" charset="0"/>
                <a:cs typeface="Times New Roman" panose="02020603050405020304" pitchFamily="18" charset="0"/>
              </a:rPr>
              <a:t>WORK for your SALVATION.</a:t>
            </a:r>
          </a:p>
          <a:p>
            <a:endParaRPr lang="en-US" sz="3600" dirty="0">
              <a:latin typeface="Times New Roman" panose="02020603050405020304" pitchFamily="18" charset="0"/>
              <a:cs typeface="Times New Roman" panose="02020603050405020304" pitchFamily="18" charset="0"/>
            </a:endParaRPr>
          </a:p>
          <a:p>
            <a:pPr algn="ctr"/>
            <a:r>
              <a:rPr lang="en-US" sz="3600" b="1" dirty="0">
                <a:highlight>
                  <a:srgbClr val="FFFF00"/>
                </a:highlight>
                <a:latin typeface="Times New Roman" panose="02020603050405020304" pitchFamily="18" charset="0"/>
                <a:cs typeface="Times New Roman" panose="02020603050405020304" pitchFamily="18" charset="0"/>
              </a:rPr>
              <a:t>The bible admonished us to RIGHTLY DIVIDE THE WORD OF TRUTH!</a:t>
            </a:r>
          </a:p>
        </p:txBody>
      </p:sp>
    </p:spTree>
    <p:extLst>
      <p:ext uri="{BB962C8B-B14F-4D97-AF65-F5344CB8AC3E}">
        <p14:creationId xmlns:p14="http://schemas.microsoft.com/office/powerpoint/2010/main" val="239575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utdoor, building, field, grazing&#10;&#10;Description generated with very high confidence">
            <a:extLst>
              <a:ext uri="{FF2B5EF4-FFF2-40B4-BE49-F238E27FC236}">
                <a16:creationId xmlns:a16="http://schemas.microsoft.com/office/drawing/2014/main" id="{97182C77-6D74-4FF7-899D-BBFEE17D6BD2}"/>
              </a:ext>
            </a:extLst>
          </p:cNvPr>
          <p:cNvPicPr>
            <a:picLocks noChangeAspect="1"/>
          </p:cNvPicPr>
          <p:nvPr/>
        </p:nvPicPr>
        <p:blipFill rotWithShape="1">
          <a:blip r:embed="rId2">
            <a:extLst>
              <a:ext uri="{28A0092B-C50C-407E-A947-70E740481C1C}">
                <a14:useLocalDpi xmlns:a14="http://schemas.microsoft.com/office/drawing/2010/main" val="0"/>
              </a:ext>
            </a:extLst>
          </a:blip>
          <a:srcRect l="14864" r="3221" b="-1"/>
          <a:stretch/>
        </p:blipFill>
        <p:spPr>
          <a:xfrm>
            <a:off x="20" y="10"/>
            <a:ext cx="9141724" cy="6863475"/>
          </a:xfrm>
          <a:custGeom>
            <a:avLst/>
            <a:gdLst>
              <a:gd name="connsiteX0" fmla="*/ 0 w 9141744"/>
              <a:gd name="connsiteY0" fmla="*/ 0 h 6863485"/>
              <a:gd name="connsiteX1" fmla="*/ 5963051 w 9141744"/>
              <a:gd name="connsiteY1" fmla="*/ 0 h 6863485"/>
              <a:gd name="connsiteX2" fmla="*/ 9141744 w 9141744"/>
              <a:gd name="connsiteY2" fmla="*/ 6863485 h 6863485"/>
              <a:gd name="connsiteX3" fmla="*/ 0 w 9141744"/>
              <a:gd name="connsiteY3" fmla="*/ 6863485 h 6863485"/>
              <a:gd name="connsiteX4" fmla="*/ 0 w 9141744"/>
              <a:gd name="connsiteY4" fmla="*/ 0 h 6863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1744" h="6863485">
                <a:moveTo>
                  <a:pt x="0" y="0"/>
                </a:moveTo>
                <a:lnTo>
                  <a:pt x="5963051" y="0"/>
                </a:lnTo>
                <a:lnTo>
                  <a:pt x="9141744" y="6863485"/>
                </a:lnTo>
                <a:lnTo>
                  <a:pt x="0" y="6863485"/>
                </a:lnTo>
                <a:lnTo>
                  <a:pt x="0" y="0"/>
                </a:lnTo>
                <a:close/>
              </a:path>
            </a:pathLst>
          </a:custGeom>
        </p:spPr>
      </p:pic>
      <p:pic>
        <p:nvPicPr>
          <p:cNvPr id="3" name="Picture 2" descr="A picture containing outdoor, building, field, grazing&#10;&#10;Description generated with very high confidence">
            <a:extLst>
              <a:ext uri="{FF2B5EF4-FFF2-40B4-BE49-F238E27FC236}">
                <a16:creationId xmlns:a16="http://schemas.microsoft.com/office/drawing/2014/main" id="{08FC73A7-F501-45E8-9109-A3768072F34D}"/>
              </a:ext>
            </a:extLst>
          </p:cNvPr>
          <p:cNvPicPr>
            <a:picLocks noChangeAspect="1"/>
          </p:cNvPicPr>
          <p:nvPr/>
        </p:nvPicPr>
        <p:blipFill rotWithShape="1">
          <a:blip r:embed="rId2">
            <a:extLst>
              <a:ext uri="{28A0092B-C50C-407E-A947-70E740481C1C}">
                <a14:useLocalDpi xmlns:a14="http://schemas.microsoft.com/office/drawing/2010/main" val="0"/>
              </a:ext>
            </a:extLst>
          </a:blip>
          <a:srcRect l="27096" r="15455" b="1"/>
          <a:stretch/>
        </p:blipFill>
        <p:spPr>
          <a:xfrm>
            <a:off x="5790353" y="10"/>
            <a:ext cx="6401647" cy="6852984"/>
          </a:xfrm>
          <a:custGeom>
            <a:avLst/>
            <a:gdLst>
              <a:gd name="connsiteX0" fmla="*/ 354282 w 6401647"/>
              <a:gd name="connsiteY0" fmla="*/ 0 h 6852994"/>
              <a:gd name="connsiteX1" fmla="*/ 6401647 w 6401647"/>
              <a:gd name="connsiteY1" fmla="*/ 0 h 6852994"/>
              <a:gd name="connsiteX2" fmla="*/ 6401647 w 6401647"/>
              <a:gd name="connsiteY2" fmla="*/ 6852994 h 6852994"/>
              <a:gd name="connsiteX3" fmla="*/ 0 w 6401647"/>
              <a:gd name="connsiteY3" fmla="*/ 6852994 h 6852994"/>
              <a:gd name="connsiteX4" fmla="*/ 0 w 6401647"/>
              <a:gd name="connsiteY4" fmla="*/ 6852993 h 6852994"/>
              <a:gd name="connsiteX5" fmla="*/ 3528116 w 6401647"/>
              <a:gd name="connsiteY5" fmla="*/ 6852993 h 6852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1647" h="6852994">
                <a:moveTo>
                  <a:pt x="354282" y="0"/>
                </a:moveTo>
                <a:lnTo>
                  <a:pt x="6401647" y="0"/>
                </a:lnTo>
                <a:lnTo>
                  <a:pt x="6401647" y="6852994"/>
                </a:lnTo>
                <a:lnTo>
                  <a:pt x="0" y="6852994"/>
                </a:lnTo>
                <a:lnTo>
                  <a:pt x="0" y="6852993"/>
                </a:lnTo>
                <a:lnTo>
                  <a:pt x="3528116" y="6852993"/>
                </a:lnTo>
                <a:close/>
              </a:path>
            </a:pathLst>
          </a:custGeom>
        </p:spPr>
      </p:pic>
      <p:sp>
        <p:nvSpPr>
          <p:cNvPr id="6" name="Rectangle 5">
            <a:extLst>
              <a:ext uri="{FF2B5EF4-FFF2-40B4-BE49-F238E27FC236}">
                <a16:creationId xmlns:a16="http://schemas.microsoft.com/office/drawing/2014/main" id="{1E0D2331-FF4C-4FA3-A7D4-7DF3819D49CA}"/>
              </a:ext>
            </a:extLst>
          </p:cNvPr>
          <p:cNvSpPr/>
          <p:nvPr/>
        </p:nvSpPr>
        <p:spPr>
          <a:xfrm>
            <a:off x="1123324" y="413577"/>
            <a:ext cx="9945351" cy="830997"/>
          </a:xfrm>
          <a:prstGeom prst="rect">
            <a:avLst/>
          </a:prstGeom>
        </p:spPr>
        <p:txBody>
          <a:bodyPr wrap="none">
            <a:spAutoFit/>
          </a:bodyPr>
          <a:lstStyle/>
          <a:p>
            <a:r>
              <a:rPr lang="en-US" sz="4800" b="1" dirty="0">
                <a:solidFill>
                  <a:srgbClr val="C00000"/>
                </a:solidFill>
                <a:latin typeface="Georgia" panose="02040502050405020303" pitchFamily="18" charset="0"/>
              </a:rPr>
              <a:t>Paul’s Letter to the Philippians</a:t>
            </a:r>
          </a:p>
        </p:txBody>
      </p:sp>
    </p:spTree>
    <p:extLst>
      <p:ext uri="{BB962C8B-B14F-4D97-AF65-F5344CB8AC3E}">
        <p14:creationId xmlns:p14="http://schemas.microsoft.com/office/powerpoint/2010/main" val="151265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field, grazing&#10;&#10;Description generated with very high confidence">
            <a:extLst>
              <a:ext uri="{FF2B5EF4-FFF2-40B4-BE49-F238E27FC236}">
                <a16:creationId xmlns:a16="http://schemas.microsoft.com/office/drawing/2014/main" id="{08FC73A7-F501-45E8-9109-A3768072F34D}"/>
              </a:ext>
            </a:extLst>
          </p:cNvPr>
          <p:cNvPicPr>
            <a:picLocks noChangeAspect="1"/>
          </p:cNvPicPr>
          <p:nvPr/>
        </p:nvPicPr>
        <p:blipFill rotWithShape="1">
          <a:blip r:embed="rId2">
            <a:extLst>
              <a:ext uri="{28A0092B-C50C-407E-A947-70E740481C1C}">
                <a14:useLocalDpi xmlns:a14="http://schemas.microsoft.com/office/drawing/2010/main" val="0"/>
              </a:ext>
            </a:extLst>
          </a:blip>
          <a:srcRect l="27096" r="15455" b="1"/>
          <a:stretch/>
        </p:blipFill>
        <p:spPr>
          <a:xfrm>
            <a:off x="5790353" y="10"/>
            <a:ext cx="6401647" cy="6852984"/>
          </a:xfrm>
          <a:custGeom>
            <a:avLst/>
            <a:gdLst>
              <a:gd name="connsiteX0" fmla="*/ 354282 w 6401647"/>
              <a:gd name="connsiteY0" fmla="*/ 0 h 6852994"/>
              <a:gd name="connsiteX1" fmla="*/ 6401647 w 6401647"/>
              <a:gd name="connsiteY1" fmla="*/ 0 h 6852994"/>
              <a:gd name="connsiteX2" fmla="*/ 6401647 w 6401647"/>
              <a:gd name="connsiteY2" fmla="*/ 6852994 h 6852994"/>
              <a:gd name="connsiteX3" fmla="*/ 0 w 6401647"/>
              <a:gd name="connsiteY3" fmla="*/ 6852994 h 6852994"/>
              <a:gd name="connsiteX4" fmla="*/ 0 w 6401647"/>
              <a:gd name="connsiteY4" fmla="*/ 6852993 h 6852994"/>
              <a:gd name="connsiteX5" fmla="*/ 3528116 w 6401647"/>
              <a:gd name="connsiteY5" fmla="*/ 6852993 h 6852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1647" h="6852994">
                <a:moveTo>
                  <a:pt x="354282" y="0"/>
                </a:moveTo>
                <a:lnTo>
                  <a:pt x="6401647" y="0"/>
                </a:lnTo>
                <a:lnTo>
                  <a:pt x="6401647" y="6852994"/>
                </a:lnTo>
                <a:lnTo>
                  <a:pt x="0" y="6852994"/>
                </a:lnTo>
                <a:lnTo>
                  <a:pt x="0" y="6852993"/>
                </a:lnTo>
                <a:lnTo>
                  <a:pt x="3528116" y="6852993"/>
                </a:lnTo>
                <a:close/>
              </a:path>
            </a:pathLst>
          </a:custGeom>
        </p:spPr>
      </p:pic>
      <p:sp>
        <p:nvSpPr>
          <p:cNvPr id="2" name="Rectangle 1">
            <a:extLst>
              <a:ext uri="{FF2B5EF4-FFF2-40B4-BE49-F238E27FC236}">
                <a16:creationId xmlns:a16="http://schemas.microsoft.com/office/drawing/2014/main" id="{AFEBE001-1E83-4D87-95C6-3DE7D635FF34}"/>
              </a:ext>
            </a:extLst>
          </p:cNvPr>
          <p:cNvSpPr/>
          <p:nvPr/>
        </p:nvSpPr>
        <p:spPr>
          <a:xfrm>
            <a:off x="278296" y="1465159"/>
            <a:ext cx="6401647" cy="5078313"/>
          </a:xfrm>
          <a:prstGeom prst="rect">
            <a:avLst/>
          </a:prstGeom>
        </p:spPr>
        <p:txBody>
          <a:bodyPr wrap="square">
            <a:spAutoFit/>
          </a:bodyPr>
          <a:lstStyle/>
          <a:p>
            <a:pPr algn="ctr"/>
            <a:r>
              <a:rPr lang="en-US" sz="3600" b="1" dirty="0">
                <a:solidFill>
                  <a:srgbClr val="C00000"/>
                </a:solidFill>
                <a:latin typeface="Georgia" panose="02040502050405020303" pitchFamily="18" charset="0"/>
              </a:rPr>
              <a:t>Paul was a prisoner when he wrote this letter. </a:t>
            </a:r>
          </a:p>
          <a:p>
            <a:endParaRPr lang="en-US" sz="3600" dirty="0">
              <a:latin typeface="Georgia" panose="02040502050405020303" pitchFamily="18" charset="0"/>
            </a:endParaRPr>
          </a:p>
          <a:p>
            <a:pPr marL="571500" indent="-571500">
              <a:buFont typeface="Wingdings" panose="05000000000000000000" pitchFamily="2" charset="2"/>
              <a:buChar char="q"/>
            </a:pPr>
            <a:r>
              <a:rPr lang="en-US" sz="3600" dirty="0">
                <a:latin typeface="Georgia" panose="02040502050405020303" pitchFamily="18" charset="0"/>
              </a:rPr>
              <a:t>He may have been imprisoned in </a:t>
            </a:r>
          </a:p>
          <a:p>
            <a:pPr marL="571500" indent="-571500">
              <a:buFont typeface="Wingdings" panose="05000000000000000000" pitchFamily="2" charset="2"/>
              <a:buChar char="Ø"/>
            </a:pPr>
            <a:r>
              <a:rPr lang="en-US" sz="3600" dirty="0">
                <a:latin typeface="Georgia" panose="02040502050405020303" pitchFamily="18" charset="0"/>
              </a:rPr>
              <a:t>Caesarea (A.D. 57-59),</a:t>
            </a:r>
          </a:p>
          <a:p>
            <a:pPr marL="571500" indent="-571500">
              <a:buFont typeface="Wingdings" panose="05000000000000000000" pitchFamily="2" charset="2"/>
              <a:buChar char="Ø"/>
            </a:pPr>
            <a:r>
              <a:rPr lang="en-US" sz="3600" dirty="0">
                <a:latin typeface="Georgia" panose="02040502050405020303" pitchFamily="18" charset="0"/>
              </a:rPr>
              <a:t>Rome (A.D. 59-61), </a:t>
            </a:r>
          </a:p>
          <a:p>
            <a:pPr marL="571500" indent="-571500">
              <a:buFont typeface="Wingdings" panose="05000000000000000000" pitchFamily="2" charset="2"/>
              <a:buChar char="Ø"/>
            </a:pPr>
            <a:r>
              <a:rPr lang="en-US" sz="3600" dirty="0">
                <a:latin typeface="Georgia" panose="02040502050405020303" pitchFamily="18" charset="0"/>
              </a:rPr>
              <a:t>or Ephesus (A.D. 53-55) while he wrote it.</a:t>
            </a:r>
          </a:p>
        </p:txBody>
      </p:sp>
      <p:sp>
        <p:nvSpPr>
          <p:cNvPr id="4" name="Rectangle 3">
            <a:extLst>
              <a:ext uri="{FF2B5EF4-FFF2-40B4-BE49-F238E27FC236}">
                <a16:creationId xmlns:a16="http://schemas.microsoft.com/office/drawing/2014/main" id="{408D749A-29C0-4875-B5DC-5AA8D36CBF14}"/>
              </a:ext>
            </a:extLst>
          </p:cNvPr>
          <p:cNvSpPr/>
          <p:nvPr/>
        </p:nvSpPr>
        <p:spPr>
          <a:xfrm>
            <a:off x="629967" y="314528"/>
            <a:ext cx="5333511" cy="646331"/>
          </a:xfrm>
          <a:prstGeom prst="rect">
            <a:avLst/>
          </a:prstGeom>
          <a:solidFill>
            <a:schemeClr val="tx1"/>
          </a:solidFill>
        </p:spPr>
        <p:txBody>
          <a:bodyPr wrap="none">
            <a:spAutoFit/>
          </a:bodyPr>
          <a:lstStyle/>
          <a:p>
            <a:r>
              <a:rPr lang="en-US" sz="3600" b="1" dirty="0">
                <a:solidFill>
                  <a:schemeClr val="bg1"/>
                </a:solidFill>
                <a:latin typeface="Georgia" panose="02040502050405020303" pitchFamily="18" charset="0"/>
              </a:rPr>
              <a:t>When was it written? </a:t>
            </a:r>
          </a:p>
        </p:txBody>
      </p:sp>
    </p:spTree>
    <p:extLst>
      <p:ext uri="{BB962C8B-B14F-4D97-AF65-F5344CB8AC3E}">
        <p14:creationId xmlns:p14="http://schemas.microsoft.com/office/powerpoint/2010/main" val="254761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field, grazing&#10;&#10;Description generated with very high confidence">
            <a:extLst>
              <a:ext uri="{FF2B5EF4-FFF2-40B4-BE49-F238E27FC236}">
                <a16:creationId xmlns:a16="http://schemas.microsoft.com/office/drawing/2014/main" id="{08FC73A7-F501-45E8-9109-A3768072F34D}"/>
              </a:ext>
            </a:extLst>
          </p:cNvPr>
          <p:cNvPicPr>
            <a:picLocks noChangeAspect="1"/>
          </p:cNvPicPr>
          <p:nvPr/>
        </p:nvPicPr>
        <p:blipFill rotWithShape="1">
          <a:blip r:embed="rId2">
            <a:extLst>
              <a:ext uri="{28A0092B-C50C-407E-A947-70E740481C1C}">
                <a14:useLocalDpi xmlns:a14="http://schemas.microsoft.com/office/drawing/2010/main" val="0"/>
              </a:ext>
            </a:extLst>
          </a:blip>
          <a:srcRect l="27096" r="15455" b="1"/>
          <a:stretch/>
        </p:blipFill>
        <p:spPr>
          <a:xfrm flipH="1">
            <a:off x="0" y="10"/>
            <a:ext cx="5790353" cy="6852984"/>
          </a:xfrm>
          <a:custGeom>
            <a:avLst/>
            <a:gdLst>
              <a:gd name="connsiteX0" fmla="*/ 354282 w 6401647"/>
              <a:gd name="connsiteY0" fmla="*/ 0 h 6852994"/>
              <a:gd name="connsiteX1" fmla="*/ 6401647 w 6401647"/>
              <a:gd name="connsiteY1" fmla="*/ 0 h 6852994"/>
              <a:gd name="connsiteX2" fmla="*/ 6401647 w 6401647"/>
              <a:gd name="connsiteY2" fmla="*/ 6852994 h 6852994"/>
              <a:gd name="connsiteX3" fmla="*/ 0 w 6401647"/>
              <a:gd name="connsiteY3" fmla="*/ 6852994 h 6852994"/>
              <a:gd name="connsiteX4" fmla="*/ 0 w 6401647"/>
              <a:gd name="connsiteY4" fmla="*/ 6852993 h 6852994"/>
              <a:gd name="connsiteX5" fmla="*/ 3528116 w 6401647"/>
              <a:gd name="connsiteY5" fmla="*/ 6852993 h 6852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1647" h="6852994">
                <a:moveTo>
                  <a:pt x="354282" y="0"/>
                </a:moveTo>
                <a:lnTo>
                  <a:pt x="6401647" y="0"/>
                </a:lnTo>
                <a:lnTo>
                  <a:pt x="6401647" y="6852994"/>
                </a:lnTo>
                <a:lnTo>
                  <a:pt x="0" y="6852994"/>
                </a:lnTo>
                <a:lnTo>
                  <a:pt x="0" y="6852993"/>
                </a:lnTo>
                <a:lnTo>
                  <a:pt x="3528116" y="6852993"/>
                </a:lnTo>
                <a:close/>
              </a:path>
            </a:pathLst>
          </a:custGeom>
        </p:spPr>
      </p:pic>
      <p:sp>
        <p:nvSpPr>
          <p:cNvPr id="2" name="Rectangle 1">
            <a:extLst>
              <a:ext uri="{FF2B5EF4-FFF2-40B4-BE49-F238E27FC236}">
                <a16:creationId xmlns:a16="http://schemas.microsoft.com/office/drawing/2014/main" id="{AFEBE001-1E83-4D87-95C6-3DE7D635FF34}"/>
              </a:ext>
            </a:extLst>
          </p:cNvPr>
          <p:cNvSpPr/>
          <p:nvPr/>
        </p:nvSpPr>
        <p:spPr>
          <a:xfrm>
            <a:off x="4837043" y="1128349"/>
            <a:ext cx="7156174" cy="5016758"/>
          </a:xfrm>
          <a:prstGeom prst="rect">
            <a:avLst/>
          </a:prstGeom>
        </p:spPr>
        <p:txBody>
          <a:bodyPr wrap="square">
            <a:spAutoFit/>
          </a:bodyPr>
          <a:lstStyle/>
          <a:p>
            <a:pPr algn="ctr"/>
            <a:r>
              <a:rPr lang="en-US" sz="3200" b="1" dirty="0">
                <a:highlight>
                  <a:srgbClr val="FFFF00"/>
                </a:highlight>
                <a:latin typeface="Georgia" panose="02040502050405020303" pitchFamily="18" charset="0"/>
              </a:rPr>
              <a:t>The Christian church </a:t>
            </a:r>
            <a:r>
              <a:rPr lang="en-US" sz="3200" dirty="0">
                <a:latin typeface="Georgia" panose="02040502050405020303" pitchFamily="18" charset="0"/>
              </a:rPr>
              <a:t>in the city of Philippi, was one of the leading cities in the district of Macedonia. </a:t>
            </a:r>
          </a:p>
          <a:p>
            <a:endParaRPr lang="en-US" sz="3200" dirty="0">
              <a:latin typeface="Georgia" panose="02040502050405020303" pitchFamily="18" charset="0"/>
            </a:endParaRPr>
          </a:p>
          <a:p>
            <a:r>
              <a:rPr lang="en-US" sz="3200" dirty="0">
                <a:latin typeface="Georgia" panose="02040502050405020303" pitchFamily="18" charset="0"/>
              </a:rPr>
              <a:t>Placed strategically on the </a:t>
            </a:r>
            <a:r>
              <a:rPr lang="en-US" sz="3200" dirty="0" err="1">
                <a:latin typeface="Georgia" panose="02040502050405020303" pitchFamily="18" charset="0"/>
              </a:rPr>
              <a:t>Egnatian</a:t>
            </a:r>
            <a:r>
              <a:rPr lang="en-US" sz="3200" dirty="0">
                <a:latin typeface="Georgia" panose="02040502050405020303" pitchFamily="18" charset="0"/>
              </a:rPr>
              <a:t> Way, Philippi enjoyed important privileges within the Roman empire: </a:t>
            </a:r>
          </a:p>
          <a:p>
            <a:endParaRPr lang="en-US" sz="3200" dirty="0">
              <a:latin typeface="Georgia" panose="02040502050405020303" pitchFamily="18" charset="0"/>
            </a:endParaRPr>
          </a:p>
          <a:p>
            <a:pPr marL="457200" indent="-457200">
              <a:buFont typeface="Wingdings" panose="05000000000000000000" pitchFamily="2" charset="2"/>
              <a:buChar char="q"/>
            </a:pPr>
            <a:r>
              <a:rPr lang="en-US" sz="3200" dirty="0">
                <a:latin typeface="Georgia" panose="02040502050405020303" pitchFamily="18" charset="0"/>
              </a:rPr>
              <a:t>autonomous government </a:t>
            </a:r>
          </a:p>
          <a:p>
            <a:pPr marL="457200" indent="-457200">
              <a:buFont typeface="Wingdings" panose="05000000000000000000" pitchFamily="2" charset="2"/>
              <a:buChar char="q"/>
            </a:pPr>
            <a:r>
              <a:rPr lang="en-US" sz="3200" dirty="0">
                <a:latin typeface="Georgia" panose="02040502050405020303" pitchFamily="18" charset="0"/>
              </a:rPr>
              <a:t>and immunity from tribute.</a:t>
            </a:r>
          </a:p>
        </p:txBody>
      </p:sp>
      <p:sp>
        <p:nvSpPr>
          <p:cNvPr id="4" name="Rectangle 3">
            <a:extLst>
              <a:ext uri="{FF2B5EF4-FFF2-40B4-BE49-F238E27FC236}">
                <a16:creationId xmlns:a16="http://schemas.microsoft.com/office/drawing/2014/main" id="{408D749A-29C0-4875-B5DC-5AA8D36CBF14}"/>
              </a:ext>
            </a:extLst>
          </p:cNvPr>
          <p:cNvSpPr/>
          <p:nvPr/>
        </p:nvSpPr>
        <p:spPr>
          <a:xfrm>
            <a:off x="5735268" y="241014"/>
            <a:ext cx="6001964" cy="646331"/>
          </a:xfrm>
          <a:prstGeom prst="rect">
            <a:avLst/>
          </a:prstGeom>
          <a:solidFill>
            <a:schemeClr val="tx1"/>
          </a:solidFill>
        </p:spPr>
        <p:txBody>
          <a:bodyPr wrap="none">
            <a:spAutoFit/>
          </a:bodyPr>
          <a:lstStyle/>
          <a:p>
            <a:r>
              <a:rPr lang="en-US" sz="3600" b="1" dirty="0">
                <a:solidFill>
                  <a:schemeClr val="bg1"/>
                </a:solidFill>
                <a:latin typeface="Georgia" panose="02040502050405020303" pitchFamily="18" charset="0"/>
              </a:rPr>
              <a:t>To whom was it written?</a:t>
            </a:r>
          </a:p>
        </p:txBody>
      </p:sp>
    </p:spTree>
    <p:extLst>
      <p:ext uri="{BB962C8B-B14F-4D97-AF65-F5344CB8AC3E}">
        <p14:creationId xmlns:p14="http://schemas.microsoft.com/office/powerpoint/2010/main" val="1087107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building, field, grazing&#10;&#10;Description generated with very high confidence">
            <a:extLst>
              <a:ext uri="{FF2B5EF4-FFF2-40B4-BE49-F238E27FC236}">
                <a16:creationId xmlns:a16="http://schemas.microsoft.com/office/drawing/2014/main" id="{08FC73A7-F501-45E8-9109-A3768072F34D}"/>
              </a:ext>
            </a:extLst>
          </p:cNvPr>
          <p:cNvPicPr>
            <a:picLocks noChangeAspect="1"/>
          </p:cNvPicPr>
          <p:nvPr/>
        </p:nvPicPr>
        <p:blipFill rotWithShape="1">
          <a:blip r:embed="rId2">
            <a:extLst>
              <a:ext uri="{28A0092B-C50C-407E-A947-70E740481C1C}">
                <a14:useLocalDpi xmlns:a14="http://schemas.microsoft.com/office/drawing/2010/main" val="0"/>
              </a:ext>
            </a:extLst>
          </a:blip>
          <a:srcRect l="27096" r="15455" b="1"/>
          <a:stretch/>
        </p:blipFill>
        <p:spPr>
          <a:xfrm>
            <a:off x="5790353" y="10"/>
            <a:ext cx="6401647" cy="6852984"/>
          </a:xfrm>
          <a:custGeom>
            <a:avLst/>
            <a:gdLst>
              <a:gd name="connsiteX0" fmla="*/ 354282 w 6401647"/>
              <a:gd name="connsiteY0" fmla="*/ 0 h 6852994"/>
              <a:gd name="connsiteX1" fmla="*/ 6401647 w 6401647"/>
              <a:gd name="connsiteY1" fmla="*/ 0 h 6852994"/>
              <a:gd name="connsiteX2" fmla="*/ 6401647 w 6401647"/>
              <a:gd name="connsiteY2" fmla="*/ 6852994 h 6852994"/>
              <a:gd name="connsiteX3" fmla="*/ 0 w 6401647"/>
              <a:gd name="connsiteY3" fmla="*/ 6852994 h 6852994"/>
              <a:gd name="connsiteX4" fmla="*/ 0 w 6401647"/>
              <a:gd name="connsiteY4" fmla="*/ 6852993 h 6852994"/>
              <a:gd name="connsiteX5" fmla="*/ 3528116 w 6401647"/>
              <a:gd name="connsiteY5" fmla="*/ 6852993 h 6852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1647" h="6852994">
                <a:moveTo>
                  <a:pt x="354282" y="0"/>
                </a:moveTo>
                <a:lnTo>
                  <a:pt x="6401647" y="0"/>
                </a:lnTo>
                <a:lnTo>
                  <a:pt x="6401647" y="6852994"/>
                </a:lnTo>
                <a:lnTo>
                  <a:pt x="0" y="6852994"/>
                </a:lnTo>
                <a:lnTo>
                  <a:pt x="0" y="6852993"/>
                </a:lnTo>
                <a:lnTo>
                  <a:pt x="3528116" y="6852993"/>
                </a:lnTo>
                <a:close/>
              </a:path>
            </a:pathLst>
          </a:custGeom>
        </p:spPr>
      </p:pic>
      <p:sp>
        <p:nvSpPr>
          <p:cNvPr id="2" name="Rectangle 1">
            <a:extLst>
              <a:ext uri="{FF2B5EF4-FFF2-40B4-BE49-F238E27FC236}">
                <a16:creationId xmlns:a16="http://schemas.microsoft.com/office/drawing/2014/main" id="{AFEBE001-1E83-4D87-95C6-3DE7D635FF34}"/>
              </a:ext>
            </a:extLst>
          </p:cNvPr>
          <p:cNvSpPr/>
          <p:nvPr/>
        </p:nvSpPr>
        <p:spPr>
          <a:xfrm>
            <a:off x="184683" y="1094097"/>
            <a:ext cx="6785113" cy="4370427"/>
          </a:xfrm>
          <a:prstGeom prst="rect">
            <a:avLst/>
          </a:prstGeom>
        </p:spPr>
        <p:txBody>
          <a:bodyPr wrap="square">
            <a:spAutoFit/>
          </a:bodyPr>
          <a:lstStyle/>
          <a:p>
            <a:pPr algn="ctr"/>
            <a:r>
              <a:rPr lang="en-US" sz="3200" dirty="0">
                <a:highlight>
                  <a:srgbClr val="FFFF00"/>
                </a:highlight>
                <a:latin typeface="Georgia" panose="02040502050405020303" pitchFamily="18" charset="0"/>
              </a:rPr>
              <a:t>The Philippian church had sent the imprisoned Paul a gift by a messenger named Epaphroditus. </a:t>
            </a:r>
          </a:p>
          <a:p>
            <a:endParaRPr lang="en-US" sz="3200" dirty="0">
              <a:latin typeface="Georgia" panose="02040502050405020303" pitchFamily="18" charset="0"/>
            </a:endParaRPr>
          </a:p>
          <a:p>
            <a:r>
              <a:rPr lang="en-US" sz="3000" dirty="0">
                <a:latin typeface="Georgia" panose="02040502050405020303" pitchFamily="18" charset="0"/>
              </a:rPr>
              <a:t>When Epaphroditus fell ill while performing his duties, Paul decided to send him back to Philippi and </a:t>
            </a:r>
            <a:r>
              <a:rPr lang="en-US" sz="3000" b="1" i="1" dirty="0">
                <a:latin typeface="Georgia" panose="02040502050405020303" pitchFamily="18" charset="0"/>
              </a:rPr>
              <a:t>asked that the church receive him with joy and hold him in high regard.</a:t>
            </a:r>
          </a:p>
        </p:txBody>
      </p:sp>
      <p:sp>
        <p:nvSpPr>
          <p:cNvPr id="4" name="Rectangle 3">
            <a:extLst>
              <a:ext uri="{FF2B5EF4-FFF2-40B4-BE49-F238E27FC236}">
                <a16:creationId xmlns:a16="http://schemas.microsoft.com/office/drawing/2014/main" id="{408D749A-29C0-4875-B5DC-5AA8D36CBF14}"/>
              </a:ext>
            </a:extLst>
          </p:cNvPr>
          <p:cNvSpPr/>
          <p:nvPr/>
        </p:nvSpPr>
        <p:spPr>
          <a:xfrm>
            <a:off x="629967" y="314528"/>
            <a:ext cx="5009705" cy="646331"/>
          </a:xfrm>
          <a:prstGeom prst="rect">
            <a:avLst/>
          </a:prstGeom>
          <a:solidFill>
            <a:schemeClr val="tx1"/>
          </a:solidFill>
        </p:spPr>
        <p:txBody>
          <a:bodyPr wrap="none">
            <a:spAutoFit/>
          </a:bodyPr>
          <a:lstStyle/>
          <a:p>
            <a:r>
              <a:rPr lang="en-US" sz="3600" b="1" dirty="0">
                <a:solidFill>
                  <a:schemeClr val="bg1"/>
                </a:solidFill>
                <a:latin typeface="Georgia" panose="02040502050405020303" pitchFamily="18" charset="0"/>
              </a:rPr>
              <a:t>Why was it written? </a:t>
            </a:r>
          </a:p>
        </p:txBody>
      </p:sp>
      <p:sp>
        <p:nvSpPr>
          <p:cNvPr id="5" name="Rectangle 4">
            <a:extLst>
              <a:ext uri="{FF2B5EF4-FFF2-40B4-BE49-F238E27FC236}">
                <a16:creationId xmlns:a16="http://schemas.microsoft.com/office/drawing/2014/main" id="{4E1EC1C0-6BF2-4910-A23F-34C038DB9F0D}"/>
              </a:ext>
            </a:extLst>
          </p:cNvPr>
          <p:cNvSpPr/>
          <p:nvPr/>
        </p:nvSpPr>
        <p:spPr>
          <a:xfrm>
            <a:off x="184683" y="5697094"/>
            <a:ext cx="8870417" cy="923330"/>
          </a:xfrm>
          <a:prstGeom prst="rect">
            <a:avLst/>
          </a:prstGeom>
          <a:ln>
            <a:solidFill>
              <a:schemeClr val="tx1"/>
            </a:solidFill>
          </a:ln>
        </p:spPr>
        <p:txBody>
          <a:bodyPr wrap="square">
            <a:spAutoFit/>
          </a:bodyPr>
          <a:lstStyle/>
          <a:p>
            <a:pPr marL="285750" indent="-285750">
              <a:buFont typeface="Wingdings" panose="05000000000000000000" pitchFamily="2" charset="2"/>
              <a:buChar char="§"/>
            </a:pPr>
            <a:r>
              <a:rPr lang="en-US" dirty="0"/>
              <a:t>This letter stands out as one of the most personal that Paul wrote. </a:t>
            </a:r>
          </a:p>
          <a:p>
            <a:pPr marL="285750" indent="-285750">
              <a:buFont typeface="Wingdings" panose="05000000000000000000" pitchFamily="2" charset="2"/>
              <a:buChar char="§"/>
            </a:pPr>
            <a:r>
              <a:rPr lang="en-US" dirty="0"/>
              <a:t>It is joyful in nature and doesn’t harshly rebuke the congregation. </a:t>
            </a:r>
          </a:p>
          <a:p>
            <a:pPr marL="285750" indent="-285750">
              <a:buFont typeface="Wingdings" panose="05000000000000000000" pitchFamily="2" charset="2"/>
              <a:buChar char="§"/>
            </a:pPr>
            <a:r>
              <a:rPr lang="en-US" dirty="0"/>
              <a:t>Paul shows his immense gratitude to the church by thanking them for their generous gifts.</a:t>
            </a:r>
          </a:p>
        </p:txBody>
      </p:sp>
    </p:spTree>
    <p:extLst>
      <p:ext uri="{BB962C8B-B14F-4D97-AF65-F5344CB8AC3E}">
        <p14:creationId xmlns:p14="http://schemas.microsoft.com/office/powerpoint/2010/main" val="18844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9B87DA-2F1A-47BA-A043-CAF92746B799}"/>
              </a:ext>
            </a:extLst>
          </p:cNvPr>
          <p:cNvSpPr/>
          <p:nvPr/>
        </p:nvSpPr>
        <p:spPr>
          <a:xfrm>
            <a:off x="596347" y="617140"/>
            <a:ext cx="10999305" cy="6018955"/>
          </a:xfrm>
          <a:prstGeom prst="rect">
            <a:avLst/>
          </a:prstGeom>
        </p:spPr>
        <p:txBody>
          <a:bodyPr wrap="square">
            <a:spAutoFit/>
          </a:bodyPr>
          <a:lstStyle/>
          <a:p>
            <a:pPr algn="ctr">
              <a:lnSpc>
                <a:spcPct val="107000"/>
              </a:lnSpc>
              <a:tabLst>
                <a:tab pos="1397000" algn="l"/>
              </a:tabLs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WORK OUT YOUR OWN SALVATION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tabLst>
                <a:tab pos="1397000" algn="l"/>
              </a:tabLs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36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FEAR</a:t>
            </a: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3600" b="1" u="sng"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TREMBLING</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1397000" algn="l"/>
              </a:tabLst>
            </a:pPr>
            <a:r>
              <a:rPr lang="en-US" sz="3600" dirty="0">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0"/>
              </a:spcAft>
              <a:buFont typeface="Wingdings" panose="05000000000000000000" pitchFamily="2" charset="2"/>
              <a:buChar char="q"/>
              <a:tabLst>
                <a:tab pos="1397000" algn="l"/>
              </a:tabLst>
            </a:pPr>
            <a:r>
              <a:rPr lang="en-US" sz="3600" dirty="0">
                <a:latin typeface="Times New Roman" panose="02020603050405020304" pitchFamily="18" charset="0"/>
                <a:ea typeface="Calibri" panose="020F0502020204030204" pitchFamily="34" charset="0"/>
                <a:cs typeface="Times New Roman" panose="02020603050405020304" pitchFamily="18" charset="0"/>
              </a:rPr>
              <a:t>   What does God mean when the Bible says that we are to work out our own salvation and to do it with fear and trembling?  </a:t>
            </a:r>
          </a:p>
          <a:p>
            <a:pPr marL="285750" marR="0" lvl="0" indent="-285750">
              <a:lnSpc>
                <a:spcPct val="107000"/>
              </a:lnSpc>
              <a:spcBef>
                <a:spcPts val="0"/>
              </a:spcBef>
              <a:spcAft>
                <a:spcPts val="0"/>
              </a:spcAft>
              <a:buFont typeface="Wingdings" panose="05000000000000000000" pitchFamily="2" charset="2"/>
              <a:buChar char="q"/>
              <a:tabLst>
                <a:tab pos="13970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US" sz="3600" dirty="0">
                <a:latin typeface="Times New Roman" panose="02020603050405020304" pitchFamily="18" charset="0"/>
                <a:ea typeface="Calibri" panose="020F0502020204030204" pitchFamily="34" charset="0"/>
                <a:cs typeface="Times New Roman" panose="02020603050405020304" pitchFamily="18" charset="0"/>
              </a:rPr>
              <a:t>   What is the meaning of the words fear and trembling?</a:t>
            </a:r>
            <a:r>
              <a:rPr lang="en-US" sz="3600" b="1" dirty="0"/>
              <a:t> </a:t>
            </a:r>
          </a:p>
          <a:p>
            <a:endParaRPr lang="en-US" sz="3600" dirty="0"/>
          </a:p>
          <a:p>
            <a:pPr marL="342900" marR="0" lvl="0" indent="-342900">
              <a:lnSpc>
                <a:spcPct val="107000"/>
              </a:lnSpc>
              <a:spcBef>
                <a:spcPts val="0"/>
              </a:spcBef>
              <a:spcAft>
                <a:spcPts val="800"/>
              </a:spcAft>
              <a:buFont typeface="Wingdings" panose="05000000000000000000" pitchFamily="2" charset="2"/>
              <a:buChar char=""/>
              <a:tabLst>
                <a:tab pos="13970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2121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1750</Words>
  <Application>Microsoft Office PowerPoint</Application>
  <PresentationFormat>Widescreen</PresentationFormat>
  <Paragraphs>111</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Calibri Light</vt:lpstr>
      <vt:lpstr>Georgia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davidson</dc:creator>
  <cp:lastModifiedBy>karl davidson</cp:lastModifiedBy>
  <cp:revision>44</cp:revision>
  <dcterms:created xsi:type="dcterms:W3CDTF">2018-06-27T16:22:07Z</dcterms:created>
  <dcterms:modified xsi:type="dcterms:W3CDTF">2018-06-28T14:27:10Z</dcterms:modified>
</cp:coreProperties>
</file>